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7" r:id="rId2"/>
    <p:sldId id="2110" r:id="rId3"/>
    <p:sldId id="719" r:id="rId4"/>
    <p:sldId id="2113" r:id="rId5"/>
    <p:sldId id="2112" r:id="rId6"/>
    <p:sldId id="2115" r:id="rId7"/>
    <p:sldId id="2116" r:id="rId8"/>
    <p:sldId id="2117" r:id="rId9"/>
    <p:sldId id="2125" r:id="rId10"/>
    <p:sldId id="692" r:id="rId11"/>
    <p:sldId id="2126" r:id="rId12"/>
    <p:sldId id="683" r:id="rId13"/>
    <p:sldId id="684" r:id="rId14"/>
    <p:sldId id="685" r:id="rId15"/>
    <p:sldId id="686" r:id="rId16"/>
    <p:sldId id="687" r:id="rId17"/>
    <p:sldId id="688" r:id="rId18"/>
    <p:sldId id="690" r:id="rId19"/>
    <p:sldId id="873" r:id="rId20"/>
    <p:sldId id="882" r:id="rId21"/>
    <p:sldId id="1794" r:id="rId22"/>
    <p:sldId id="705" r:id="rId23"/>
    <p:sldId id="2109" r:id="rId24"/>
    <p:sldId id="2061" r:id="rId25"/>
    <p:sldId id="689" r:id="rId26"/>
    <p:sldId id="2118" r:id="rId27"/>
    <p:sldId id="2121" r:id="rId28"/>
    <p:sldId id="2127" r:id="rId29"/>
    <p:sldId id="691" r:id="rId30"/>
    <p:sldId id="2122" r:id="rId31"/>
    <p:sldId id="2123" r:id="rId32"/>
    <p:sldId id="2124" r:id="rId33"/>
    <p:sldId id="2128" r:id="rId34"/>
    <p:sldId id="2119" r:id="rId35"/>
    <p:sldId id="682" r:id="rId3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0" autoAdjust="0"/>
    <p:restoredTop sz="89003" autoAdjust="0"/>
  </p:normalViewPr>
  <p:slideViewPr>
    <p:cSldViewPr snapToGrid="0" snapToObjects="1">
      <p:cViewPr varScale="1">
        <p:scale>
          <a:sx n="169" d="100"/>
          <a:sy n="169" d="100"/>
        </p:scale>
        <p:origin x="608" y="184"/>
      </p:cViewPr>
      <p:guideLst/>
    </p:cSldViewPr>
  </p:slideViewPr>
  <p:outlineViewPr>
    <p:cViewPr>
      <p:scale>
        <a:sx n="33" d="100"/>
        <a:sy n="33" d="100"/>
      </p:scale>
      <p:origin x="0" y="-1965"/>
    </p:cViewPr>
    <p:sldLst>
      <p:sld r:id="rId1" collapse="1"/>
    </p:sldLst>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1"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2022-09-15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295587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9D903D4-D1F1-A49C-B796-B6F840DA5569}"/>
              </a:ext>
            </a:extLst>
          </p:cNvPr>
          <p:cNvSpPr>
            <a:spLocks noGrp="1" noChangeArrowheads="1"/>
          </p:cNvSpPr>
          <p:nvPr>
            <p:ph type="sldNum" sz="quarter" idx="5"/>
          </p:nvPr>
        </p:nvSpPr>
        <p:spPr>
          <a:ln/>
        </p:spPr>
        <p:txBody>
          <a:bodyPr/>
          <a:lstStyle/>
          <a:p>
            <a:fld id="{31E84FBD-C0BD-C344-A8F4-D7E6A101848D}" type="slidenum">
              <a:rPr lang="en-US" altLang="en-US"/>
              <a:pPr/>
              <a:t>19</a:t>
            </a:fld>
            <a:endParaRPr lang="en-US" altLang="en-US"/>
          </a:p>
        </p:txBody>
      </p:sp>
      <p:sp>
        <p:nvSpPr>
          <p:cNvPr id="1377282" name="Rectangle 2">
            <a:extLst>
              <a:ext uri="{FF2B5EF4-FFF2-40B4-BE49-F238E27FC236}">
                <a16:creationId xmlns:a16="http://schemas.microsoft.com/office/drawing/2014/main" id="{85FCA049-8CCC-161D-D31B-48E4C85ECA74}"/>
              </a:ext>
            </a:extLst>
          </p:cNvPr>
          <p:cNvSpPr>
            <a:spLocks noGrp="1" noRot="1" noChangeAspect="1" noChangeArrowheads="1" noTextEdit="1"/>
          </p:cNvSpPr>
          <p:nvPr>
            <p:ph type="sldImg"/>
          </p:nvPr>
        </p:nvSpPr>
        <p:spPr>
          <a:xfrm>
            <a:off x="817563" y="922338"/>
            <a:ext cx="5681662" cy="3197225"/>
          </a:xfrm>
          <a:ln/>
        </p:spPr>
      </p:sp>
      <p:sp>
        <p:nvSpPr>
          <p:cNvPr id="1377283" name="Rectangle 3">
            <a:extLst>
              <a:ext uri="{FF2B5EF4-FFF2-40B4-BE49-F238E27FC236}">
                <a16:creationId xmlns:a16="http://schemas.microsoft.com/office/drawing/2014/main" id="{B9E985B3-F1B4-BA8E-18C7-19B40969775D}"/>
              </a:ext>
            </a:extLst>
          </p:cNvPr>
          <p:cNvSpPr>
            <a:spLocks noGrp="1" noChangeArrowheads="1"/>
          </p:cNvSpPr>
          <p:nvPr>
            <p:ph type="body" idx="1"/>
          </p:nvPr>
        </p:nvSpPr>
        <p:spPr>
          <a:xfrm>
            <a:off x="976313" y="4559300"/>
            <a:ext cx="5362575" cy="4321175"/>
          </a:xfrm>
        </p:spPr>
        <p:txBody>
          <a:bodyPr lIns="86001" tIns="43000" rIns="86001" bIns="43000"/>
          <a:lstStyle/>
          <a:p>
            <a:r>
              <a:rPr lang="en-US" altLang="en-US"/>
              <a:t>So if we look at the computing spectrum today, each of the classes exist simultaneously.  In a room we can put 100s of teraflops and many petabytes of computing.  </a:t>
            </a:r>
          </a:p>
          <a:p>
            <a:endParaRPr lang="en-US" altLang="en-US"/>
          </a:p>
          <a:p>
            <a:r>
              <a:rPr lang="en-US" altLang="en-US"/>
              <a:t>Our productivity, document preparation, and personal information management fits in our pocket and a new class is emerging that will provide a means of streaming information to and from the physical world like we have never seen before.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21</a:t>
            </a:fld>
            <a:endParaRPr lang="en-US"/>
          </a:p>
        </p:txBody>
      </p:sp>
    </p:spTree>
    <p:extLst>
      <p:ext uri="{BB962C8B-B14F-4D97-AF65-F5344CB8AC3E}">
        <p14:creationId xmlns:p14="http://schemas.microsoft.com/office/powerpoint/2010/main" val="228801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Collaborative Signal Processing Workshop (CSP Workshop)</a:t>
            </a:r>
          </a:p>
          <a:p>
            <a:endParaRPr lang="en-US" dirty="0"/>
          </a:p>
        </p:txBody>
      </p:sp>
      <p:sp>
        <p:nvSpPr>
          <p:cNvPr id="4" name="Slide Number Placeholder 3"/>
          <p:cNvSpPr>
            <a:spLocks noGrp="1"/>
          </p:cNvSpPr>
          <p:nvPr>
            <p:ph type="sldNum" sz="quarter" idx="10"/>
          </p:nvPr>
        </p:nvSpPr>
        <p:spPr/>
        <p:txBody>
          <a:bodyPr/>
          <a:lstStyle/>
          <a:p>
            <a:fld id="{EA654F5D-C83B-424E-8310-F2F81A0D7F3E}" type="slidenum">
              <a:rPr lang="en-US" smtClean="0"/>
              <a:t>24</a:t>
            </a:fld>
            <a:endParaRPr lang="en-US"/>
          </a:p>
        </p:txBody>
      </p:sp>
    </p:spTree>
    <p:extLst>
      <p:ext uri="{BB962C8B-B14F-4D97-AF65-F5344CB8AC3E}">
        <p14:creationId xmlns:p14="http://schemas.microsoft.com/office/powerpoint/2010/main" val="4092730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26</a:t>
            </a:fld>
            <a:endParaRPr lang="en-US"/>
          </a:p>
        </p:txBody>
      </p:sp>
    </p:spTree>
    <p:extLst>
      <p:ext uri="{BB962C8B-B14F-4D97-AF65-F5344CB8AC3E}">
        <p14:creationId xmlns:p14="http://schemas.microsoft.com/office/powerpoint/2010/main" val="3137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27</a:t>
            </a:fld>
            <a:endParaRPr lang="en-US"/>
          </a:p>
        </p:txBody>
      </p:sp>
    </p:spTree>
    <p:extLst>
      <p:ext uri="{BB962C8B-B14F-4D97-AF65-F5344CB8AC3E}">
        <p14:creationId xmlns:p14="http://schemas.microsoft.com/office/powerpoint/2010/main" val="82398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3864490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890516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1132567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Good morning/afternoon everyone. Thank you for inviting me for giving this talk.</a:t>
            </a:r>
          </a:p>
          <a:p>
            <a:pPr marL="171450" indent="-171450">
              <a:buFontTx/>
              <a:buChar char="-"/>
            </a:pPr>
            <a:endParaRPr lang="en-US" dirty="0"/>
          </a:p>
          <a:p>
            <a:pPr marL="171450" indent="-171450">
              <a:buFontTx/>
              <a:buChar char="-"/>
            </a:pPr>
            <a:r>
              <a:rPr lang="en-US" dirty="0"/>
              <a:t>In this talk, I will describe my effort to design ubiquitous Internet of Things systems. </a:t>
            </a:r>
          </a:p>
          <a:p>
            <a:pPr marL="171450" indent="-171450">
              <a:buFontTx/>
              <a:buChar char="-"/>
            </a:pPr>
            <a:endParaRPr lang="en-US" dirty="0"/>
          </a:p>
          <a:p>
            <a:pPr marL="171450" indent="-171450">
              <a:buFontTx/>
              <a:buChar char="-"/>
            </a:pPr>
            <a:r>
              <a:rPr lang="en-US" dirty="0"/>
              <a:t>In the end of the talk: I will cover some of the future research directions that I would like to address as a faculty member.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346840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the roadmap of the major topics that I am going to cover during the presentation. We have already covered the exponential growth of the internet of things; next, I will talk about the critical energy challenge that can severely hinder this massive growth and preventing us from realising this immense economic value enabled by the IoT.</a:t>
            </a: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2029248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347751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2732458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2193879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297750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1280182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26175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1243472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2022-09-15</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2022-09-15</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2022-09-15</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2022-09-15</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2022-09-15</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2022-09-15</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2022-09-15</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2022-09-15</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2022-09-15</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2022-09-15</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2022-09-15</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2022-09-15</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23.png"/><Relationship Id="rId21" Type="http://schemas.openxmlformats.org/officeDocument/2006/relationships/tags" Target="../tags/tag21.xml"/><Relationship Id="rId34" Type="http://schemas.openxmlformats.org/officeDocument/2006/relationships/notesSlide" Target="../notesSlides/notesSlide12.xml"/><Relationship Id="rId42" Type="http://schemas.openxmlformats.org/officeDocument/2006/relationships/image" Target="../media/image25.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image" Target="../media/image21.emf"/><Relationship Id="rId40" Type="http://schemas.openxmlformats.org/officeDocument/2006/relationships/image" Target="../media/image24.png"/><Relationship Id="rId45" Type="http://schemas.openxmlformats.org/officeDocument/2006/relationships/image" Target="../media/image27.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20.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image" Target="../media/image2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19.emf"/><Relationship Id="rId43" Type="http://schemas.microsoft.com/office/2007/relationships/hdphoto" Target="../media/hdphoto2.wdp"/><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2.xml"/><Relationship Id="rId38" Type="http://schemas.openxmlformats.org/officeDocument/2006/relationships/image" Target="../media/image22.jpeg"/><Relationship Id="rId20" Type="http://schemas.openxmlformats.org/officeDocument/2006/relationships/tags" Target="../tags/tag20.xml"/><Relationship Id="rId41"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424" y="893461"/>
            <a:ext cx="11414441" cy="2691682"/>
          </a:xfrm>
        </p:spPr>
        <p:txBody>
          <a:bodyPr>
            <a:normAutofit/>
          </a:bodyPr>
          <a:lstStyle/>
          <a:p>
            <a:r>
              <a:rPr lang="en-GB" sz="5400" u="none" strike="noStrike" dirty="0">
                <a:effectLst/>
              </a:rPr>
              <a:t>Advanced Topics in Networking: Special Topics in Internet of Things</a:t>
            </a:r>
            <a:endParaRPr lang="en-US" sz="23300" dirty="0"/>
          </a:p>
        </p:txBody>
      </p:sp>
      <p:sp>
        <p:nvSpPr>
          <p:cNvPr id="3" name="Subtitle 2"/>
          <p:cNvSpPr>
            <a:spLocks noGrp="1"/>
          </p:cNvSpPr>
          <p:nvPr>
            <p:ph type="subTitle" idx="1"/>
          </p:nvPr>
        </p:nvSpPr>
        <p:spPr>
          <a:xfrm>
            <a:off x="1630326" y="4528696"/>
            <a:ext cx="8931348" cy="1498730"/>
          </a:xfrm>
        </p:spPr>
        <p:txBody>
          <a:bodyPr>
            <a:normAutofit/>
          </a:bodyPr>
          <a:lstStyle/>
          <a:p>
            <a:r>
              <a:rPr lang="en-US" sz="3600" dirty="0">
                <a:latin typeface="+mj-lt"/>
              </a:rPr>
              <a:t>Ambuj Varshney</a:t>
            </a:r>
          </a:p>
          <a:p>
            <a:r>
              <a:rPr lang="en-US" sz="2000" dirty="0">
                <a:latin typeface="+mj-lt"/>
                <a:hlinkClick r:id="rId3"/>
              </a:rPr>
              <a:t>ambujv@nus.edu.sg</a:t>
            </a:r>
            <a:r>
              <a:rPr lang="en-US" sz="2000" dirty="0">
                <a:latin typeface="+mj-lt"/>
              </a:rPr>
              <a:t>, http://</a:t>
            </a:r>
            <a:r>
              <a:rPr lang="en-US" sz="2000" dirty="0" err="1">
                <a:latin typeface="+mj-lt"/>
              </a:rPr>
              <a:t>ambuj.se</a:t>
            </a:r>
            <a:endParaRPr lang="en-US" sz="20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913335" y="5416597"/>
            <a:ext cx="988862" cy="1304877"/>
          </a:xfrm>
          <a:prstGeom prst="rect">
            <a:avLst/>
          </a:prstGeom>
        </p:spPr>
      </p:pic>
      <p:sp>
        <p:nvSpPr>
          <p:cNvPr id="4" name="Subtitle 2">
            <a:extLst>
              <a:ext uri="{FF2B5EF4-FFF2-40B4-BE49-F238E27FC236}">
                <a16:creationId xmlns:a16="http://schemas.microsoft.com/office/drawing/2014/main" id="{979AE095-6B11-57CA-5A54-47D62C5640D9}"/>
              </a:ext>
            </a:extLst>
          </p:cNvPr>
          <p:cNvSpPr txBox="1">
            <a:spLocks/>
          </p:cNvSpPr>
          <p:nvPr/>
        </p:nvSpPr>
        <p:spPr>
          <a:xfrm>
            <a:off x="594329" y="3772227"/>
            <a:ext cx="10630629" cy="1052880"/>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9800" dirty="0">
                <a:latin typeface="+mj-lt"/>
              </a:rPr>
              <a:t>Lecture 2: Ubiquitous computing, projects and wireless basics</a:t>
            </a:r>
          </a:p>
          <a:p>
            <a:r>
              <a:rPr lang="en-US" dirty="0">
                <a:latin typeface="+mj-lt"/>
              </a:rPr>
              <a:t> </a:t>
            </a: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701749" y="365125"/>
            <a:ext cx="10652051" cy="1325563"/>
          </a:xfrm>
        </p:spPr>
        <p:txBody>
          <a:bodyPr>
            <a:normAutofit/>
          </a:bodyPr>
          <a:lstStyle/>
          <a:p>
            <a:r>
              <a:rPr lang="en-US" dirty="0">
                <a:latin typeface="+mn-lt"/>
              </a:rPr>
              <a:t>Dictionary definition of ubiquitous </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10</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242703" y="1988399"/>
            <a:ext cx="11736646" cy="38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 </a:t>
            </a:r>
            <a:r>
              <a:rPr lang="en-SG" sz="3600" dirty="0">
                <a:latin typeface="+mj-lt"/>
              </a:rPr>
              <a:t>present, or seeming to be present, everywhere at the same time; omnipresent “</a:t>
            </a:r>
          </a:p>
          <a:p>
            <a:pPr marL="0" indent="0" algn="r">
              <a:buNone/>
            </a:pPr>
            <a:r>
              <a:rPr lang="en-SG" sz="2000" i="1" dirty="0">
                <a:latin typeface="+mj-lt"/>
              </a:rPr>
              <a:t>-- Webster’s New World College Dictionary, 4th Edition</a:t>
            </a:r>
            <a:endParaRPr lang="en-SG" dirty="0"/>
          </a:p>
          <a:p>
            <a:pPr lvl="1"/>
            <a:endParaRPr lang="en-US" dirty="0">
              <a:latin typeface="+mj-lt"/>
            </a:endParaRPr>
          </a:p>
          <a:p>
            <a:pPr marL="0" indent="0" algn="ctr">
              <a:buNone/>
            </a:pPr>
            <a:r>
              <a:rPr lang="en-SG" sz="3600" dirty="0">
                <a:latin typeface="+mj-lt"/>
              </a:rPr>
              <a:t>“seeming to be everywhere or in several places at the same time; very common”</a:t>
            </a:r>
            <a:br>
              <a:rPr lang="en-SG" sz="3600" dirty="0">
                <a:latin typeface="+mj-lt"/>
              </a:rPr>
            </a:br>
            <a:r>
              <a:rPr lang="en-SG" sz="3600" dirty="0">
                <a:latin typeface="+mj-lt"/>
              </a:rPr>
              <a:t>			     </a:t>
            </a:r>
            <a:r>
              <a:rPr lang="en-SG" sz="2000" dirty="0">
                <a:latin typeface="+mj-lt"/>
              </a:rPr>
              <a:t>-- Oxford learner’s dictionary</a:t>
            </a:r>
          </a:p>
          <a:p>
            <a:endParaRPr lang="en-US"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83058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6"/>
            <a:ext cx="11126973" cy="3129145"/>
          </a:xfrm>
        </p:spPr>
        <p:txBody>
          <a:bodyPr>
            <a:normAutofit/>
          </a:bodyPr>
          <a:lstStyle/>
          <a:p>
            <a:r>
              <a:rPr lang="en-US" dirty="0">
                <a:latin typeface="+mj-lt"/>
              </a:rPr>
              <a:t>Administrative and other information</a:t>
            </a:r>
          </a:p>
          <a:p>
            <a:r>
              <a:rPr lang="en-US" sz="3400" b="1" dirty="0">
                <a:latin typeface="+mj-lt"/>
              </a:rPr>
              <a:t>Ubiquitous computing visions</a:t>
            </a:r>
          </a:p>
          <a:p>
            <a:r>
              <a:rPr lang="en-US" dirty="0">
                <a:latin typeface="+mj-lt"/>
              </a:rPr>
              <a:t>Picking problems for the project?</a:t>
            </a:r>
          </a:p>
          <a:p>
            <a:r>
              <a:rPr lang="en-US" dirty="0">
                <a:latin typeface="+mj-lt"/>
              </a:rPr>
              <a:t>Reading summary for submission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11</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dirty="0">
                <a:latin typeface="+mn-lt"/>
              </a:rPr>
              <a:t>Roadmap of the presentation</a:t>
            </a:r>
            <a:endParaRPr lang="en-SE"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6193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12</a:t>
            </a:fld>
            <a:endParaRPr lang="sv-SE" dirty="0"/>
          </a:p>
        </p:txBody>
      </p:sp>
      <p:pic>
        <p:nvPicPr>
          <p:cNvPr id="6" name="Picture 2" descr="Mark weiser.jpg">
            <a:extLst>
              <a:ext uri="{FF2B5EF4-FFF2-40B4-BE49-F238E27FC236}">
                <a16:creationId xmlns:a16="http://schemas.microsoft.com/office/drawing/2014/main" id="{6491E73D-82F2-3BB6-4559-6F4BE6884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826" y="1690686"/>
            <a:ext cx="3685359" cy="245690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747750" y="1690687"/>
            <a:ext cx="7405650" cy="29096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Mark Weiser (1952 – 1999)</a:t>
            </a:r>
          </a:p>
          <a:p>
            <a:pPr lvl="1"/>
            <a:r>
              <a:rPr lang="en-US" dirty="0">
                <a:latin typeface="+mj-lt"/>
              </a:rPr>
              <a:t>PhD (University of Michigan), CTO at Xerox PARC</a:t>
            </a:r>
          </a:p>
          <a:p>
            <a:pPr lvl="1"/>
            <a:r>
              <a:rPr lang="en-US" dirty="0">
                <a:latin typeface="+mj-lt"/>
              </a:rPr>
              <a:t>Considered “Father” of ubiquitous computing</a:t>
            </a:r>
          </a:p>
          <a:p>
            <a:pPr lvl="1"/>
            <a:r>
              <a:rPr lang="en-US" dirty="0">
                <a:latin typeface="+mj-lt"/>
              </a:rPr>
              <a:t>He is a highly influential figure in the area</a:t>
            </a:r>
          </a:p>
          <a:p>
            <a:pPr lvl="1"/>
            <a:endParaRPr lang="en-US" dirty="0">
              <a:latin typeface="+mj-lt"/>
            </a:endParaRPr>
          </a:p>
          <a:p>
            <a:endParaRPr lang="en-US"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269307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13</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683955" y="1850066"/>
            <a:ext cx="6347709" cy="3611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mj-lt"/>
              </a:rPr>
              <a:t>“</a:t>
            </a:r>
            <a:r>
              <a:rPr lang="en-SG" sz="2400" dirty="0">
                <a:latin typeface="+mj-lt"/>
              </a:rPr>
              <a:t>Ubiquitous computing names the third wave in computing, just now beginning. First were mainframes, each shared by lots of people. Now we are in the personal computing era, person and machine staring uneasily at each other across the desktop. Next comes ubiquitous computing, or the age of calm technology, when technology recedes into the background of our lives.”</a:t>
            </a:r>
            <a:endParaRPr lang="en-US" sz="2400" dirty="0">
              <a:latin typeface="+mj-lt"/>
            </a:endParaRPr>
          </a:p>
          <a:p>
            <a:pPr lvl="1"/>
            <a:endParaRPr lang="en-US" dirty="0">
              <a:latin typeface="+mj-lt"/>
            </a:endParaRPr>
          </a:p>
          <a:p>
            <a:endParaRPr lang="en-US" dirty="0">
              <a:latin typeface="+mj-lt"/>
            </a:endParaRPr>
          </a:p>
          <a:p>
            <a:pPr marL="0" indent="0">
              <a:buFont typeface="Arial" panose="020B0604020202020204" pitchFamily="34" charset="0"/>
              <a:buNone/>
            </a:pPr>
            <a:endParaRPr lang="en-US" dirty="0">
              <a:latin typeface="+mj-lt"/>
            </a:endParaRPr>
          </a:p>
        </p:txBody>
      </p:sp>
      <p:pic>
        <p:nvPicPr>
          <p:cNvPr id="3" name="Picture 2" descr="Mark weiser.jpg">
            <a:extLst>
              <a:ext uri="{FF2B5EF4-FFF2-40B4-BE49-F238E27FC236}">
                <a16:creationId xmlns:a16="http://schemas.microsoft.com/office/drawing/2014/main" id="{E332813D-0D4A-AFC1-8BB6-130394749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2686" y="1938514"/>
            <a:ext cx="3685359" cy="2456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086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14</a:t>
            </a:fld>
            <a:endParaRPr lang="sv-SE" dirty="0"/>
          </a:p>
        </p:txBody>
      </p:sp>
      <p:sp>
        <p:nvSpPr>
          <p:cNvPr id="7" name="Content Placeholder 2">
            <a:extLst>
              <a:ext uri="{FF2B5EF4-FFF2-40B4-BE49-F238E27FC236}">
                <a16:creationId xmlns:a16="http://schemas.microsoft.com/office/drawing/2014/main" id="{DE1ED65E-3B77-434F-CF5D-62048C4097B6}"/>
              </a:ext>
            </a:extLst>
          </p:cNvPr>
          <p:cNvSpPr txBox="1">
            <a:spLocks/>
          </p:cNvSpPr>
          <p:nvPr/>
        </p:nvSpPr>
        <p:spPr>
          <a:xfrm>
            <a:off x="540452" y="1825367"/>
            <a:ext cx="11111096" cy="3611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“The most profound technologies are those that disappear”</a:t>
            </a:r>
          </a:p>
          <a:p>
            <a:pPr lvl="1"/>
            <a:r>
              <a:rPr lang="en-US" dirty="0">
                <a:latin typeface="+mj-lt"/>
              </a:rPr>
              <a:t>”Products…that do not require active attention”</a:t>
            </a:r>
          </a:p>
          <a:p>
            <a:pPr lvl="1"/>
            <a:r>
              <a:rPr lang="en-US" dirty="0">
                <a:latin typeface="+mj-lt"/>
              </a:rPr>
              <a:t>“Whenever people learn something sufficiently well, they cease to be aware of it”</a:t>
            </a:r>
          </a:p>
          <a:p>
            <a:pPr lvl="1"/>
            <a:r>
              <a:rPr lang="en-US" dirty="0">
                <a:latin typeface="+mj-lt"/>
              </a:rPr>
              <a:t>“[Computers will become invisible and] people will simply use them unconsciously to accomplish everyday tasks”</a:t>
            </a:r>
          </a:p>
          <a:p>
            <a:pPr lvl="1"/>
            <a:r>
              <a:rPr lang="en-US" dirty="0">
                <a:latin typeface="+mj-lt"/>
              </a:rPr>
              <a:t>“[R]</a:t>
            </a:r>
            <a:r>
              <a:rPr lang="en-US" dirty="0" err="1">
                <a:latin typeface="+mj-lt"/>
              </a:rPr>
              <a:t>ather</a:t>
            </a:r>
            <a:r>
              <a:rPr lang="en-US" dirty="0">
                <a:latin typeface="+mj-lt"/>
              </a:rPr>
              <a:t> than being a tool through which we work, and thus disappearing from our awareness, the computer too often remains the focus of attention”</a:t>
            </a:r>
          </a:p>
          <a:p>
            <a:r>
              <a:rPr lang="en-US" b="1" dirty="0">
                <a:latin typeface="+mj-lt"/>
              </a:rPr>
              <a:t>“Applications are of course the whole point of ubiquitous computing”</a:t>
            </a:r>
          </a:p>
          <a:p>
            <a:pPr marL="0" indent="0" algn="just">
              <a:buNone/>
            </a:pPr>
            <a:endParaRPr lang="en-US" dirty="0">
              <a:latin typeface="+mj-lt"/>
            </a:endParaRPr>
          </a:p>
          <a:p>
            <a:endParaRPr lang="en-US"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890004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15</a:t>
            </a:fld>
            <a:endParaRPr lang="sv-SE" dirty="0"/>
          </a:p>
        </p:txBody>
      </p:sp>
      <p:pic>
        <p:nvPicPr>
          <p:cNvPr id="3" name="Picture 2">
            <a:extLst>
              <a:ext uri="{FF2B5EF4-FFF2-40B4-BE49-F238E27FC236}">
                <a16:creationId xmlns:a16="http://schemas.microsoft.com/office/drawing/2014/main" id="{279A781D-0C6D-FECE-AFC5-01EE5C01ACD3}"/>
              </a:ext>
            </a:extLst>
          </p:cNvPr>
          <p:cNvPicPr>
            <a:picLocks noChangeAspect="1"/>
          </p:cNvPicPr>
          <p:nvPr/>
        </p:nvPicPr>
        <p:blipFill>
          <a:blip r:embed="rId2"/>
          <a:stretch>
            <a:fillRect/>
          </a:stretch>
        </p:blipFill>
        <p:spPr>
          <a:xfrm>
            <a:off x="1545266" y="1440186"/>
            <a:ext cx="8073656" cy="4350646"/>
          </a:xfrm>
          <a:prstGeom prst="rect">
            <a:avLst/>
          </a:prstGeom>
        </p:spPr>
      </p:pic>
      <p:sp>
        <p:nvSpPr>
          <p:cNvPr id="6" name="TextBox 5">
            <a:extLst>
              <a:ext uri="{FF2B5EF4-FFF2-40B4-BE49-F238E27FC236}">
                <a16:creationId xmlns:a16="http://schemas.microsoft.com/office/drawing/2014/main" id="{A7330EE9-651E-DA7C-EF71-6BE1A3AA724A}"/>
              </a:ext>
            </a:extLst>
          </p:cNvPr>
          <p:cNvSpPr txBox="1"/>
          <p:nvPr/>
        </p:nvSpPr>
        <p:spPr>
          <a:xfrm>
            <a:off x="4038600" y="5814306"/>
            <a:ext cx="6307816" cy="338554"/>
          </a:xfrm>
          <a:prstGeom prst="rect">
            <a:avLst/>
          </a:prstGeom>
          <a:noFill/>
        </p:spPr>
        <p:txBody>
          <a:bodyPr wrap="square" rtlCol="0">
            <a:spAutoFit/>
          </a:bodyPr>
          <a:lstStyle/>
          <a:p>
            <a:pPr algn="ctr"/>
            <a:r>
              <a:rPr lang="en-US" sz="1600" dirty="0">
                <a:latin typeface="+mj-lt"/>
              </a:rPr>
              <a:t>The Computer for the 21</a:t>
            </a:r>
            <a:r>
              <a:rPr lang="en-US" sz="1600" baseline="30000" dirty="0">
                <a:latin typeface="+mj-lt"/>
              </a:rPr>
              <a:t>st</a:t>
            </a:r>
            <a:r>
              <a:rPr lang="en-US" sz="1600" dirty="0">
                <a:latin typeface="+mj-lt"/>
              </a:rPr>
              <a:t> Century, Scientific American, 1991</a:t>
            </a:r>
          </a:p>
        </p:txBody>
      </p:sp>
    </p:spTree>
    <p:extLst>
      <p:ext uri="{BB962C8B-B14F-4D97-AF65-F5344CB8AC3E}">
        <p14:creationId xmlns:p14="http://schemas.microsoft.com/office/powerpoint/2010/main" val="294643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16</a:t>
            </a:fld>
            <a:endParaRPr lang="sv-SE" dirty="0"/>
          </a:p>
        </p:txBody>
      </p:sp>
      <p:sp>
        <p:nvSpPr>
          <p:cNvPr id="7" name="TextBox 6">
            <a:extLst>
              <a:ext uri="{FF2B5EF4-FFF2-40B4-BE49-F238E27FC236}">
                <a16:creationId xmlns:a16="http://schemas.microsoft.com/office/drawing/2014/main" id="{7DEBFAB9-018E-7C98-EEBA-A8E92877156C}"/>
              </a:ext>
            </a:extLst>
          </p:cNvPr>
          <p:cNvSpPr txBox="1"/>
          <p:nvPr/>
        </p:nvSpPr>
        <p:spPr>
          <a:xfrm>
            <a:off x="342014" y="2395870"/>
            <a:ext cx="10935586" cy="1569660"/>
          </a:xfrm>
          <a:prstGeom prst="rect">
            <a:avLst/>
          </a:prstGeom>
          <a:noFill/>
        </p:spPr>
        <p:txBody>
          <a:bodyPr wrap="square">
            <a:spAutoFit/>
          </a:bodyPr>
          <a:lstStyle/>
          <a:p>
            <a:pPr lvl="1"/>
            <a:r>
              <a:rPr lang="en-US" sz="3200" u="sng" dirty="0">
                <a:latin typeface="+mj-lt"/>
              </a:rPr>
              <a:t>Hypothesis of the article</a:t>
            </a:r>
            <a:r>
              <a:rPr lang="en-US" sz="3200" dirty="0">
                <a:latin typeface="+mj-lt"/>
              </a:rPr>
              <a:t>: Advances in technology (low power, new wireless communication, new interfaces) will enable “invisible computing”, which will enhance human capability …</a:t>
            </a:r>
          </a:p>
        </p:txBody>
      </p:sp>
    </p:spTree>
    <p:extLst>
      <p:ext uri="{BB962C8B-B14F-4D97-AF65-F5344CB8AC3E}">
        <p14:creationId xmlns:p14="http://schemas.microsoft.com/office/powerpoint/2010/main" val="388624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Mark Weiser vision of ubiquitous computing</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17</a:t>
            </a:fld>
            <a:endParaRPr lang="sv-SE" dirty="0"/>
          </a:p>
        </p:txBody>
      </p:sp>
      <p:pic>
        <p:nvPicPr>
          <p:cNvPr id="3" name="Picture 2">
            <a:extLst>
              <a:ext uri="{FF2B5EF4-FFF2-40B4-BE49-F238E27FC236}">
                <a16:creationId xmlns:a16="http://schemas.microsoft.com/office/drawing/2014/main" id="{6C6CB685-8EEE-4EBE-4C5B-6786C0D881A9}"/>
              </a:ext>
            </a:extLst>
          </p:cNvPr>
          <p:cNvPicPr>
            <a:picLocks noChangeAspect="1"/>
          </p:cNvPicPr>
          <p:nvPr/>
        </p:nvPicPr>
        <p:blipFill>
          <a:blip r:embed="rId2"/>
          <a:stretch>
            <a:fillRect/>
          </a:stretch>
        </p:blipFill>
        <p:spPr>
          <a:xfrm>
            <a:off x="384204" y="2756908"/>
            <a:ext cx="11423591" cy="1644175"/>
          </a:xfrm>
          <a:prstGeom prst="rect">
            <a:avLst/>
          </a:prstGeom>
        </p:spPr>
      </p:pic>
    </p:spTree>
    <p:extLst>
      <p:ext uri="{BB962C8B-B14F-4D97-AF65-F5344CB8AC3E}">
        <p14:creationId xmlns:p14="http://schemas.microsoft.com/office/powerpoint/2010/main" val="3478891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642383" y="277138"/>
            <a:ext cx="10995435" cy="1325563"/>
          </a:xfrm>
        </p:spPr>
        <p:txBody>
          <a:bodyPr>
            <a:normAutofit/>
          </a:bodyPr>
          <a:lstStyle/>
          <a:p>
            <a:r>
              <a:rPr lang="en-US" dirty="0">
                <a:latin typeface="+mn-lt"/>
              </a:rPr>
              <a:t>IoT covers a host of topics in computer sciences</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18</a:t>
            </a:fld>
            <a:endParaRPr lang="sv-SE" dirty="0"/>
          </a:p>
        </p:txBody>
      </p:sp>
      <p:pic>
        <p:nvPicPr>
          <p:cNvPr id="6" name="Picture 5">
            <a:extLst>
              <a:ext uri="{FF2B5EF4-FFF2-40B4-BE49-F238E27FC236}">
                <a16:creationId xmlns:a16="http://schemas.microsoft.com/office/drawing/2014/main" id="{49870B23-596A-F5AE-5E3D-B5B6905FE0B2}"/>
              </a:ext>
            </a:extLst>
          </p:cNvPr>
          <p:cNvPicPr>
            <a:picLocks noChangeAspect="1"/>
          </p:cNvPicPr>
          <p:nvPr/>
        </p:nvPicPr>
        <p:blipFill>
          <a:blip r:embed="rId2"/>
          <a:stretch>
            <a:fillRect/>
          </a:stretch>
        </p:blipFill>
        <p:spPr>
          <a:xfrm>
            <a:off x="2612597" y="1602701"/>
            <a:ext cx="6531404" cy="4222958"/>
          </a:xfrm>
          <a:prstGeom prst="rect">
            <a:avLst/>
          </a:prstGeom>
        </p:spPr>
      </p:pic>
    </p:spTree>
    <p:extLst>
      <p:ext uri="{BB962C8B-B14F-4D97-AF65-F5344CB8AC3E}">
        <p14:creationId xmlns:p14="http://schemas.microsoft.com/office/powerpoint/2010/main" val="3318495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D01D674-A4A3-A7EC-00D7-E27CF61E6E96}"/>
              </a:ext>
            </a:extLst>
          </p:cNvPr>
          <p:cNvSpPr>
            <a:spLocks noGrp="1"/>
          </p:cNvSpPr>
          <p:nvPr>
            <p:ph type="sldNum" sz="quarter" idx="12"/>
          </p:nvPr>
        </p:nvSpPr>
        <p:spPr/>
        <p:txBody>
          <a:bodyPr/>
          <a:lstStyle/>
          <a:p>
            <a:fld id="{E8F7EECE-A3DB-0246-BB75-1461264899BC}" type="slidenum">
              <a:rPr lang="en-US" altLang="en-US"/>
              <a:pPr/>
              <a:t>19</a:t>
            </a:fld>
            <a:endParaRPr lang="en-US" altLang="en-US"/>
          </a:p>
        </p:txBody>
      </p:sp>
      <p:sp>
        <p:nvSpPr>
          <p:cNvPr id="1376258" name="Rectangle 2">
            <a:extLst>
              <a:ext uri="{FF2B5EF4-FFF2-40B4-BE49-F238E27FC236}">
                <a16:creationId xmlns:a16="http://schemas.microsoft.com/office/drawing/2014/main" id="{DED4C226-3917-7BA6-7F14-2E0827A9F9E3}"/>
              </a:ext>
            </a:extLst>
          </p:cNvPr>
          <p:cNvSpPr>
            <a:spLocks noGrp="1" noChangeArrowheads="1"/>
          </p:cNvSpPr>
          <p:nvPr>
            <p:ph type="title"/>
          </p:nvPr>
        </p:nvSpPr>
        <p:spPr>
          <a:xfrm>
            <a:off x="476251" y="365125"/>
            <a:ext cx="10877549" cy="1325563"/>
          </a:xfrm>
        </p:spPr>
        <p:txBody>
          <a:bodyPr/>
          <a:lstStyle/>
          <a:p>
            <a:r>
              <a:rPr lang="en-US" altLang="en-US" dirty="0">
                <a:latin typeface="+mn-lt"/>
              </a:rPr>
              <a:t>IC transistor count doubles every two years</a:t>
            </a:r>
          </a:p>
        </p:txBody>
      </p:sp>
      <p:pic>
        <p:nvPicPr>
          <p:cNvPr id="1376265" name="Picture 9">
            <a:extLst>
              <a:ext uri="{FF2B5EF4-FFF2-40B4-BE49-F238E27FC236}">
                <a16:creationId xmlns:a16="http://schemas.microsoft.com/office/drawing/2014/main" id="{B149DA5E-99E1-AA9C-C667-6A732F23F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789885"/>
            <a:ext cx="6119813"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6266" name="Picture 10">
            <a:extLst>
              <a:ext uri="{FF2B5EF4-FFF2-40B4-BE49-F238E27FC236}">
                <a16:creationId xmlns:a16="http://schemas.microsoft.com/office/drawing/2014/main" id="{1DEF99D6-7AD4-DC38-82C4-0B74D2F04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523" t="35857" r="38048" b="12064"/>
          <a:stretch>
            <a:fillRect/>
          </a:stretch>
        </p:blipFill>
        <p:spPr bwMode="auto">
          <a:xfrm>
            <a:off x="7006614" y="1588272"/>
            <a:ext cx="374967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6268" name="Text Box 12">
            <a:extLst>
              <a:ext uri="{FF2B5EF4-FFF2-40B4-BE49-F238E27FC236}">
                <a16:creationId xmlns:a16="http://schemas.microsoft.com/office/drawing/2014/main" id="{CEDD76EA-EF26-FC98-5D45-78B418C5755D}"/>
              </a:ext>
            </a:extLst>
          </p:cNvPr>
          <p:cNvSpPr txBox="1">
            <a:spLocks noChangeArrowheads="1"/>
          </p:cNvSpPr>
          <p:nvPr/>
        </p:nvSpPr>
        <p:spPr bwMode="auto">
          <a:xfrm>
            <a:off x="8493374" y="5799523"/>
            <a:ext cx="20129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dirty="0">
                <a:solidFill>
                  <a:srgbClr val="000066"/>
                </a:solidFill>
                <a:latin typeface="Arial" panose="020B0604020202020204" pitchFamily="34" charset="0"/>
              </a:rPr>
              <a:t>Photo Credit: Intel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6"/>
            <a:ext cx="11126973" cy="3129145"/>
          </a:xfrm>
        </p:spPr>
        <p:txBody>
          <a:bodyPr>
            <a:normAutofit/>
          </a:bodyPr>
          <a:lstStyle/>
          <a:p>
            <a:r>
              <a:rPr lang="en-US" sz="3400" b="1" dirty="0">
                <a:latin typeface="+mj-lt"/>
              </a:rPr>
              <a:t>Administrative and other information</a:t>
            </a:r>
          </a:p>
          <a:p>
            <a:r>
              <a:rPr lang="en-US" dirty="0">
                <a:latin typeface="+mj-lt"/>
              </a:rPr>
              <a:t>Ubiquitous computing visions</a:t>
            </a:r>
          </a:p>
          <a:p>
            <a:r>
              <a:rPr lang="en-US" dirty="0">
                <a:latin typeface="+mj-lt"/>
              </a:rPr>
              <a:t>Picking problems for the project?</a:t>
            </a:r>
          </a:p>
          <a:p>
            <a:r>
              <a:rPr lang="en-US" dirty="0">
                <a:latin typeface="+mj-lt"/>
              </a:rPr>
              <a:t>Reading summary for submission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dirty="0">
                <a:latin typeface="+mn-lt"/>
              </a:rPr>
              <a:t>Roadmap of the presentation</a:t>
            </a:r>
            <a:endParaRPr lang="en-SE"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128509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9E0D78-41C6-F444-63A4-1F1C60252C3A}"/>
              </a:ext>
            </a:extLst>
          </p:cNvPr>
          <p:cNvSpPr>
            <a:spLocks noGrp="1"/>
          </p:cNvSpPr>
          <p:nvPr>
            <p:ph type="sldNum" sz="quarter" idx="12"/>
          </p:nvPr>
        </p:nvSpPr>
        <p:spPr/>
        <p:txBody>
          <a:bodyPr/>
          <a:lstStyle/>
          <a:p>
            <a:fld id="{3FE1E223-009C-8541-9703-DF302547CF48}" type="slidenum">
              <a:rPr lang="en-US" altLang="en-US"/>
              <a:pPr/>
              <a:t>20</a:t>
            </a:fld>
            <a:endParaRPr lang="en-US" altLang="en-US"/>
          </a:p>
        </p:txBody>
      </p:sp>
      <p:sp>
        <p:nvSpPr>
          <p:cNvPr id="1388546" name="Rectangle 2">
            <a:extLst>
              <a:ext uri="{FF2B5EF4-FFF2-40B4-BE49-F238E27FC236}">
                <a16:creationId xmlns:a16="http://schemas.microsoft.com/office/drawing/2014/main" id="{A0A43627-5E6A-F70D-0ACC-D79EE20BAACA}"/>
              </a:ext>
            </a:extLst>
          </p:cNvPr>
          <p:cNvSpPr>
            <a:spLocks noGrp="1" noChangeArrowheads="1"/>
          </p:cNvSpPr>
          <p:nvPr>
            <p:ph type="title"/>
          </p:nvPr>
        </p:nvSpPr>
        <p:spPr>
          <a:xfrm>
            <a:off x="258510" y="38102"/>
            <a:ext cx="11827379" cy="929481"/>
          </a:xfrm>
        </p:spPr>
        <p:txBody>
          <a:bodyPr>
            <a:normAutofit fontScale="90000"/>
          </a:bodyPr>
          <a:lstStyle/>
          <a:p>
            <a:r>
              <a:rPr lang="en-US" altLang="en-US" dirty="0">
                <a:latin typeface="+mn-lt"/>
              </a:rPr>
              <a:t>MEMS Accelerometers: Rapidly falling price and power</a:t>
            </a:r>
          </a:p>
        </p:txBody>
      </p:sp>
      <p:pic>
        <p:nvPicPr>
          <p:cNvPr id="1388547" name="Picture 3">
            <a:extLst>
              <a:ext uri="{FF2B5EF4-FFF2-40B4-BE49-F238E27FC236}">
                <a16:creationId xmlns:a16="http://schemas.microsoft.com/office/drawing/2014/main" id="{D0EB0DFD-2E3E-E612-DDDE-B0743593B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26" y="3300413"/>
            <a:ext cx="1897063"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49" name="Picture 5">
            <a:extLst>
              <a:ext uri="{FF2B5EF4-FFF2-40B4-BE49-F238E27FC236}">
                <a16:creationId xmlns:a16="http://schemas.microsoft.com/office/drawing/2014/main" id="{4521A66C-DC14-8730-A4C6-7E761C7AC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638" y="1493839"/>
            <a:ext cx="2252662"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0" name="Text Box 6">
            <a:extLst>
              <a:ext uri="{FF2B5EF4-FFF2-40B4-BE49-F238E27FC236}">
                <a16:creationId xmlns:a16="http://schemas.microsoft.com/office/drawing/2014/main" id="{0DF14D6F-1E33-E862-CB82-D635E984217D}"/>
              </a:ext>
            </a:extLst>
          </p:cNvPr>
          <p:cNvSpPr txBox="1">
            <a:spLocks noChangeArrowheads="1"/>
          </p:cNvSpPr>
          <p:nvPr/>
        </p:nvSpPr>
        <p:spPr bwMode="auto">
          <a:xfrm>
            <a:off x="4881564" y="4581525"/>
            <a:ext cx="2255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[Analog Devices, 2009]</a:t>
            </a:r>
          </a:p>
        </p:txBody>
      </p:sp>
      <p:sp>
        <p:nvSpPr>
          <p:cNvPr id="1388551" name="Text Box 7">
            <a:extLst>
              <a:ext uri="{FF2B5EF4-FFF2-40B4-BE49-F238E27FC236}">
                <a16:creationId xmlns:a16="http://schemas.microsoft.com/office/drawing/2014/main" id="{2BCAF28F-CC85-F025-1E27-602D93E01787}"/>
              </a:ext>
            </a:extLst>
          </p:cNvPr>
          <p:cNvSpPr txBox="1">
            <a:spLocks noChangeArrowheads="1"/>
          </p:cNvSpPr>
          <p:nvPr/>
        </p:nvSpPr>
        <p:spPr bwMode="auto">
          <a:xfrm>
            <a:off x="6172200" y="4352925"/>
            <a:ext cx="965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Trebuchet MS" panose="020B0703020202090204" pitchFamily="34" charset="0"/>
              </a:rPr>
              <a:t>ADXL345</a:t>
            </a:r>
          </a:p>
        </p:txBody>
      </p:sp>
      <p:pic>
        <p:nvPicPr>
          <p:cNvPr id="1388552" name="Picture 8">
            <a:extLst>
              <a:ext uri="{FF2B5EF4-FFF2-40B4-BE49-F238E27FC236}">
                <a16:creationId xmlns:a16="http://schemas.microsoft.com/office/drawing/2014/main" id="{A5733DEB-865C-11D9-A50E-CD707BB7B8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9164" y="1985964"/>
            <a:ext cx="2732087" cy="2732087"/>
          </a:xfrm>
          <a:prstGeom prst="rect">
            <a:avLst/>
          </a:prstGeom>
          <a:noFill/>
          <a:extLst>
            <a:ext uri="{909E8E84-426E-40DD-AFC4-6F175D3DCCD1}">
              <a14:hiddenFill xmlns:a14="http://schemas.microsoft.com/office/drawing/2010/main">
                <a:solidFill>
                  <a:srgbClr val="FFFFFF"/>
                </a:solidFill>
              </a14:hiddenFill>
            </a:ext>
          </a:extLst>
        </p:spPr>
      </p:pic>
      <p:pic>
        <p:nvPicPr>
          <p:cNvPr id="1388553" name="Picture 9">
            <a:extLst>
              <a:ext uri="{FF2B5EF4-FFF2-40B4-BE49-F238E27FC236}">
                <a16:creationId xmlns:a16="http://schemas.microsoft.com/office/drawing/2014/main" id="{0C5DD852-1257-3E66-ED9E-850395746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263" y="4643439"/>
            <a:ext cx="2278062"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54" name="Text Box 10">
            <a:extLst>
              <a:ext uri="{FF2B5EF4-FFF2-40B4-BE49-F238E27FC236}">
                <a16:creationId xmlns:a16="http://schemas.microsoft.com/office/drawing/2014/main" id="{5B8879AD-3B07-4B7B-0AFA-549E3FAE9146}"/>
              </a:ext>
            </a:extLst>
          </p:cNvPr>
          <p:cNvSpPr txBox="1">
            <a:spLocks noChangeArrowheads="1"/>
          </p:cNvSpPr>
          <p:nvPr/>
        </p:nvSpPr>
        <p:spPr bwMode="auto">
          <a:xfrm>
            <a:off x="7651750" y="6240464"/>
            <a:ext cx="2770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10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10 Hz @ 6 bits</a:t>
            </a:r>
          </a:p>
        </p:txBody>
      </p:sp>
      <p:sp>
        <p:nvSpPr>
          <p:cNvPr id="1388561" name="Text Box 17">
            <a:extLst>
              <a:ext uri="{FF2B5EF4-FFF2-40B4-BE49-F238E27FC236}">
                <a16:creationId xmlns:a16="http://schemas.microsoft.com/office/drawing/2014/main" id="{D569FAC5-DEE1-18D7-4A82-E93DF8824534}"/>
              </a:ext>
            </a:extLst>
          </p:cNvPr>
          <p:cNvSpPr txBox="1">
            <a:spLocks noChangeArrowheads="1"/>
          </p:cNvSpPr>
          <p:nvPr/>
        </p:nvSpPr>
        <p:spPr bwMode="auto">
          <a:xfrm>
            <a:off x="7007226" y="3108326"/>
            <a:ext cx="1795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25 </a:t>
            </a:r>
            <a:r>
              <a:rPr lang="en-US" altLang="en-US" sz="2000" i="1">
                <a:solidFill>
                  <a:srgbClr val="CC0000"/>
                </a:solidFill>
                <a:latin typeface="Trebuchet MS" panose="020B0703020202090204" pitchFamily="34" charset="0"/>
              </a:rPr>
              <a:t>µ</a:t>
            </a:r>
            <a:r>
              <a:rPr lang="en-US" altLang="en-US" sz="2000">
                <a:solidFill>
                  <a:srgbClr val="CC0000"/>
                </a:solidFill>
                <a:latin typeface="Trebuchet MS" panose="020B0703020202090204" pitchFamily="34" charset="0"/>
              </a:rPr>
              <a:t>A @ 25 Hz</a:t>
            </a:r>
          </a:p>
        </p:txBody>
      </p:sp>
      <p:sp>
        <p:nvSpPr>
          <p:cNvPr id="1388563" name="Text Box 19">
            <a:extLst>
              <a:ext uri="{FF2B5EF4-FFF2-40B4-BE49-F238E27FC236}">
                <a16:creationId xmlns:a16="http://schemas.microsoft.com/office/drawing/2014/main" id="{5D681EA7-50F6-EC13-468A-3155BF0C1446}"/>
              </a:ext>
            </a:extLst>
          </p:cNvPr>
          <p:cNvSpPr txBox="1">
            <a:spLocks noChangeArrowheads="1"/>
          </p:cNvSpPr>
          <p:nvPr/>
        </p:nvSpPr>
        <p:spPr bwMode="auto">
          <a:xfrm rot="2040485">
            <a:off x="5489576" y="2894013"/>
            <a:ext cx="88741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Price</a:t>
            </a:r>
          </a:p>
          <a:p>
            <a:pPr algn="ctr"/>
            <a:endParaRPr lang="en-US" altLang="en-US" sz="900">
              <a:solidFill>
                <a:srgbClr val="CC0000"/>
              </a:solidFill>
              <a:latin typeface="Trebuchet MS" panose="020B0703020202090204" pitchFamily="34" charset="0"/>
            </a:endParaRPr>
          </a:p>
          <a:p>
            <a:pPr algn="ctr"/>
            <a:r>
              <a:rPr lang="en-US" altLang="en-US" sz="2000">
                <a:solidFill>
                  <a:srgbClr val="CC0000"/>
                </a:solidFill>
                <a:latin typeface="Trebuchet MS" panose="020B0703020202090204" pitchFamily="34" charset="0"/>
              </a:rPr>
              <a:t>Power</a:t>
            </a:r>
          </a:p>
        </p:txBody>
      </p:sp>
      <p:sp>
        <p:nvSpPr>
          <p:cNvPr id="1388564" name="Text Box 20">
            <a:extLst>
              <a:ext uri="{FF2B5EF4-FFF2-40B4-BE49-F238E27FC236}">
                <a16:creationId xmlns:a16="http://schemas.microsoft.com/office/drawing/2014/main" id="{2628592B-4239-C74C-49E9-80FF9801E3F6}"/>
              </a:ext>
            </a:extLst>
          </p:cNvPr>
          <p:cNvSpPr txBox="1">
            <a:spLocks noChangeArrowheads="1"/>
          </p:cNvSpPr>
          <p:nvPr/>
        </p:nvSpPr>
        <p:spPr bwMode="auto">
          <a:xfrm>
            <a:off x="7186614" y="6507163"/>
            <a:ext cx="3235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latin typeface="Trebuchet MS" panose="020B0703020202090204" pitchFamily="34" charset="0"/>
              </a:rPr>
              <a:t>[ST Microelectronics, annc. 2009]</a:t>
            </a:r>
          </a:p>
        </p:txBody>
      </p:sp>
      <p:pic>
        <p:nvPicPr>
          <p:cNvPr id="1388565" name="Picture 21">
            <a:extLst>
              <a:ext uri="{FF2B5EF4-FFF2-40B4-BE49-F238E27FC236}">
                <a16:creationId xmlns:a16="http://schemas.microsoft.com/office/drawing/2014/main" id="{86C6BB00-D4FB-1B55-9AC4-A403BDF12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1288" y="849313"/>
            <a:ext cx="1460500"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8566" name="Line 22">
            <a:extLst>
              <a:ext uri="{FF2B5EF4-FFF2-40B4-BE49-F238E27FC236}">
                <a16:creationId xmlns:a16="http://schemas.microsoft.com/office/drawing/2014/main" id="{9E72591C-3DAC-C76F-2D6D-E062F68D690B}"/>
              </a:ext>
            </a:extLst>
          </p:cNvPr>
          <p:cNvSpPr>
            <a:spLocks noChangeShapeType="1"/>
          </p:cNvSpPr>
          <p:nvPr/>
        </p:nvSpPr>
        <p:spPr bwMode="auto">
          <a:xfrm>
            <a:off x="3363914" y="1608139"/>
            <a:ext cx="5438775" cy="3641725"/>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8567" name="Text Box 23">
            <a:extLst>
              <a:ext uri="{FF2B5EF4-FFF2-40B4-BE49-F238E27FC236}">
                <a16:creationId xmlns:a16="http://schemas.microsoft.com/office/drawing/2014/main" id="{635BD2D5-E41A-BAB5-E6CE-3335A949A713}"/>
              </a:ext>
            </a:extLst>
          </p:cNvPr>
          <p:cNvSpPr txBox="1">
            <a:spLocks noChangeArrowheads="1"/>
          </p:cNvSpPr>
          <p:nvPr/>
        </p:nvSpPr>
        <p:spPr bwMode="auto">
          <a:xfrm>
            <a:off x="2927350" y="2443164"/>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CC0000"/>
                </a:solidFill>
                <a:latin typeface="Trebuchet MS" panose="020B0703020202090204" pitchFamily="34" charset="0"/>
              </a:rPr>
              <a:t>O(mA)</a:t>
            </a:r>
          </a:p>
        </p:txBody>
      </p:sp>
      <p:pic>
        <p:nvPicPr>
          <p:cNvPr id="1388570" name="Picture 26">
            <a:extLst>
              <a:ext uri="{FF2B5EF4-FFF2-40B4-BE49-F238E27FC236}">
                <a16:creationId xmlns:a16="http://schemas.microsoft.com/office/drawing/2014/main" id="{7C2E50F8-E12B-0EA6-4E9B-073ED42B8E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676" y="3743325"/>
            <a:ext cx="1414463"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1" name="Picture 27">
            <a:extLst>
              <a:ext uri="{FF2B5EF4-FFF2-40B4-BE49-F238E27FC236}">
                <a16:creationId xmlns:a16="http://schemas.microsoft.com/office/drawing/2014/main" id="{37AB47DF-AFF6-FC9F-B52F-D7BBA2F50030}"/>
              </a:ext>
            </a:extLst>
          </p:cNvPr>
          <p:cNvPicPr>
            <a:picLocks noChangeAspect="1" noChangeArrowheads="1"/>
          </p:cNvPicPr>
          <p:nvPr/>
        </p:nvPicPr>
        <p:blipFill>
          <a:blip r:embed="rId8">
            <a:clrChange>
              <a:clrFrom>
                <a:srgbClr val="0000FF"/>
              </a:clrFrom>
              <a:clrTo>
                <a:srgbClr val="0000FF">
                  <a:alpha val="0"/>
                </a:srgbClr>
              </a:clrTo>
            </a:clrChange>
            <a:extLst>
              <a:ext uri="{28A0092B-C50C-407E-A947-70E740481C1C}">
                <a14:useLocalDpi xmlns:a14="http://schemas.microsoft.com/office/drawing/2010/main" val="0"/>
              </a:ext>
            </a:extLst>
          </a:blip>
          <a:srcRect l="52477" t="3793" r="15475" b="51428"/>
          <a:stretch>
            <a:fillRect/>
          </a:stretch>
        </p:blipFill>
        <p:spPr bwMode="auto">
          <a:xfrm>
            <a:off x="3149600" y="4352925"/>
            <a:ext cx="1303338"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8572" name="Picture 28">
            <a:extLst>
              <a:ext uri="{FF2B5EF4-FFF2-40B4-BE49-F238E27FC236}">
                <a16:creationId xmlns:a16="http://schemas.microsoft.com/office/drawing/2014/main" id="{DB87665B-1FFB-C8A3-0A77-BE84B69E7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2738" y="5326063"/>
            <a:ext cx="123190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85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856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85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85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85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85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885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8854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885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85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8856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8857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38857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88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50" grpId="0"/>
      <p:bldP spid="1388551" grpId="0"/>
      <p:bldP spid="1388554" grpId="0"/>
      <p:bldP spid="1388561" grpId="0"/>
      <p:bldP spid="1388564" grpId="0"/>
      <p:bldP spid="13885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35" cstate="hqprint">
            <a:extLst>
              <a:ext uri="{28A0092B-C50C-407E-A947-70E740481C1C}">
                <a14:useLocalDpi xmlns:a14="http://schemas.microsoft.com/office/drawing/2010/main"/>
              </a:ext>
            </a:extLst>
          </a:blip>
          <a:srcRect/>
          <a:stretch>
            <a:fillRect/>
          </a:stretch>
        </p:blipFill>
        <p:spPr bwMode="auto">
          <a:xfrm>
            <a:off x="332648" y="1266621"/>
            <a:ext cx="8105292" cy="6208152"/>
          </a:xfrm>
          <a:prstGeom prst="rect">
            <a:avLst/>
          </a:prstGeom>
          <a:noFill/>
          <a:ln w="9525">
            <a:noFill/>
            <a:miter lim="800000"/>
            <a:headEnd/>
            <a:tailEnd/>
          </a:ln>
        </p:spPr>
      </p:pic>
      <p:cxnSp>
        <p:nvCxnSpPr>
          <p:cNvPr id="61" name="Straight Connector 60">
            <a:extLst>
              <a:ext uri="{FF2B5EF4-FFF2-40B4-BE49-F238E27FC236}">
                <a16:creationId xmlns:a16="http://schemas.microsoft.com/office/drawing/2014/main" id="{32AAE43F-993C-7F4A-8AD9-DF0CE0D3D579}"/>
              </a:ext>
            </a:extLst>
          </p:cNvPr>
          <p:cNvCxnSpPr>
            <a:cxnSpLocks/>
          </p:cNvCxnSpPr>
          <p:nvPr/>
        </p:nvCxnSpPr>
        <p:spPr>
          <a:xfrm flipV="1">
            <a:off x="7399434" y="3953346"/>
            <a:ext cx="1280197" cy="23213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a:xfrm>
            <a:off x="778536" y="43702"/>
            <a:ext cx="11343701" cy="1325563"/>
          </a:xfrm>
        </p:spPr>
        <p:txBody>
          <a:bodyPr>
            <a:normAutofit/>
          </a:bodyPr>
          <a:lstStyle/>
          <a:p>
            <a:r>
              <a:rPr lang="en-US" dirty="0">
                <a:latin typeface="+mn-lt"/>
              </a:rPr>
              <a:t>Trillion embedded devices will be deployed soon</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p:txBody>
          <a:bodyPr/>
          <a:lstStyle/>
          <a:p>
            <a:fld id="{434A358D-2637-E146-A3BD-05BD470B507B}" type="slidenum">
              <a:rPr lang="en-US" smtClean="0"/>
              <a:t>21</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36" cstate="hqprint">
            <a:extLst>
              <a:ext uri="{28A0092B-C50C-407E-A947-70E740481C1C}">
                <a14:useLocalDpi xmlns:a14="http://schemas.microsoft.com/office/drawing/2010/main"/>
              </a:ext>
            </a:extLst>
          </a:blip>
          <a:srcRect/>
          <a:stretch>
            <a:fillRect/>
          </a:stretch>
        </p:blipFill>
        <p:spPr bwMode="auto">
          <a:xfrm>
            <a:off x="1996375" y="3522333"/>
            <a:ext cx="1346453" cy="1154524"/>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p:nvPr>
            <p:custDataLst>
              <p:tags r:id="rId3"/>
            </p:custDataLst>
          </p:nvPr>
        </p:nvCxnSpPr>
        <p:spPr bwMode="auto">
          <a:xfrm flipV="1">
            <a:off x="2138107" y="2178833"/>
            <a:ext cx="425196"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p:nvPr>
            <p:custDataLst>
              <p:tags r:id="rId4"/>
            </p:custDataLst>
          </p:nvPr>
        </p:nvCxnSpPr>
        <p:spPr bwMode="auto">
          <a:xfrm rot="5400000" flipH="1" flipV="1">
            <a:off x="2421570" y="3241822"/>
            <a:ext cx="708660"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p:nvPr>
            <p:custDataLst>
              <p:tags r:id="rId5"/>
            </p:custDataLst>
          </p:nvPr>
        </p:nvCxnSpPr>
        <p:spPr bwMode="auto">
          <a:xfrm flipV="1">
            <a:off x="3626291" y="3241822"/>
            <a:ext cx="496061" cy="35432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p:nvPr>
            <p:custDataLst>
              <p:tags r:id="rId6"/>
            </p:custDataLst>
          </p:nvPr>
        </p:nvCxnSpPr>
        <p:spPr bwMode="auto">
          <a:xfrm rot="5400000" flipH="1" flipV="1">
            <a:off x="4016054" y="4340243"/>
            <a:ext cx="42519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p:nvPr>
            <p:custDataLst>
              <p:tags r:id="rId7"/>
            </p:custDataLst>
          </p:nvPr>
        </p:nvCxnSpPr>
        <p:spPr bwMode="auto">
          <a:xfrm rot="5400000" flipH="1" flipV="1">
            <a:off x="5610538" y="5438666"/>
            <a:ext cx="212597"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a:endCxn id="36" idx="2"/>
          </p:cNvCxnSpPr>
          <p:nvPr>
            <p:custDataLst>
              <p:tags r:id="rId8"/>
            </p:custDataLst>
          </p:nvPr>
        </p:nvCxnSpPr>
        <p:spPr bwMode="auto">
          <a:xfrm flipV="1">
            <a:off x="6705057" y="5255188"/>
            <a:ext cx="550561" cy="83585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D206E4-9EA9-F84E-B531-ABA22EE59FF2}"/>
              </a:ext>
            </a:extLst>
          </p:cNvPr>
          <p:cNvSpPr txBox="1"/>
          <p:nvPr>
            <p:custDataLst>
              <p:tags r:id="rId9"/>
            </p:custDataLst>
          </p:nvPr>
        </p:nvSpPr>
        <p:spPr bwMode="auto">
          <a:xfrm>
            <a:off x="3531063" y="1635566"/>
            <a:ext cx="217470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Enterprise</a:t>
            </a:r>
          </a:p>
        </p:txBody>
      </p:sp>
      <p:sp>
        <p:nvSpPr>
          <p:cNvPr id="22" name="TextBox 21">
            <a:extLst>
              <a:ext uri="{FF2B5EF4-FFF2-40B4-BE49-F238E27FC236}">
                <a16:creationId xmlns:a16="http://schemas.microsoft.com/office/drawing/2014/main" id="{8A094C88-04A0-6B43-B55B-6F8817E3E827}"/>
              </a:ext>
            </a:extLst>
          </p:cNvPr>
          <p:cNvSpPr txBox="1"/>
          <p:nvPr>
            <p:custDataLst>
              <p:tags r:id="rId10"/>
            </p:custDataLst>
          </p:nvPr>
        </p:nvSpPr>
        <p:spPr bwMode="auto">
          <a:xfrm>
            <a:off x="1737845" y="5106613"/>
            <a:ext cx="1771648"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Company</a:t>
            </a:r>
          </a:p>
        </p:txBody>
      </p:sp>
      <p:sp>
        <p:nvSpPr>
          <p:cNvPr id="23" name="TextBox 22">
            <a:extLst>
              <a:ext uri="{FF2B5EF4-FFF2-40B4-BE49-F238E27FC236}">
                <a16:creationId xmlns:a16="http://schemas.microsoft.com/office/drawing/2014/main" id="{AC56D487-AF77-B641-B46A-08BF7F13C62F}"/>
              </a:ext>
            </a:extLst>
          </p:cNvPr>
          <p:cNvSpPr txBox="1"/>
          <p:nvPr>
            <p:custDataLst>
              <p:tags r:id="rId11"/>
            </p:custDataLst>
          </p:nvPr>
        </p:nvSpPr>
        <p:spPr bwMode="auto">
          <a:xfrm>
            <a:off x="4618208" y="3698530"/>
            <a:ext cx="226948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Professional</a:t>
            </a:r>
          </a:p>
        </p:txBody>
      </p:sp>
      <p:sp>
        <p:nvSpPr>
          <p:cNvPr id="24" name="TextBox 23">
            <a:extLst>
              <a:ext uri="{FF2B5EF4-FFF2-40B4-BE49-F238E27FC236}">
                <a16:creationId xmlns:a16="http://schemas.microsoft.com/office/drawing/2014/main" id="{F24136E6-B2CE-B845-A82C-D9405C09D308}"/>
              </a:ext>
            </a:extLst>
          </p:cNvPr>
          <p:cNvSpPr txBox="1"/>
          <p:nvPr>
            <p:custDataLst>
              <p:tags r:id="rId12"/>
            </p:custDataLst>
          </p:nvPr>
        </p:nvSpPr>
        <p:spPr bwMode="auto">
          <a:xfrm>
            <a:off x="4453121" y="6091046"/>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person</a:t>
            </a:r>
          </a:p>
        </p:txBody>
      </p:sp>
      <p:sp>
        <p:nvSpPr>
          <p:cNvPr id="26" name="TextBox 25">
            <a:extLst>
              <a:ext uri="{FF2B5EF4-FFF2-40B4-BE49-F238E27FC236}">
                <a16:creationId xmlns:a16="http://schemas.microsoft.com/office/drawing/2014/main" id="{1AA32F0D-B130-ED4C-BB19-9EAACE4E4611}"/>
              </a:ext>
            </a:extLst>
          </p:cNvPr>
          <p:cNvSpPr txBox="1"/>
          <p:nvPr>
            <p:custDataLst>
              <p:tags r:id="rId13"/>
            </p:custDataLst>
          </p:nvPr>
        </p:nvSpPr>
        <p:spPr bwMode="auto">
          <a:xfrm>
            <a:off x="3070231" y="5726726"/>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Family</a:t>
            </a:r>
          </a:p>
        </p:txBody>
      </p:sp>
      <p:sp>
        <p:nvSpPr>
          <p:cNvPr id="27" name="TextBox 26">
            <a:extLst>
              <a:ext uri="{FF2B5EF4-FFF2-40B4-BE49-F238E27FC236}">
                <a16:creationId xmlns:a16="http://schemas.microsoft.com/office/drawing/2014/main" id="{72E20538-7950-4A47-AE52-D865FE5B7ADF}"/>
              </a:ext>
            </a:extLst>
          </p:cNvPr>
          <p:cNvSpPr txBox="1"/>
          <p:nvPr>
            <p:custDataLst>
              <p:tags r:id="rId14"/>
            </p:custDataLst>
          </p:nvPr>
        </p:nvSpPr>
        <p:spPr bwMode="auto">
          <a:xfrm>
            <a:off x="4529304" y="2583011"/>
            <a:ext cx="1838485"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Engineer</a:t>
            </a:r>
          </a:p>
        </p:txBody>
      </p:sp>
      <p:cxnSp>
        <p:nvCxnSpPr>
          <p:cNvPr id="30" name="Straight Connector 29">
            <a:extLst>
              <a:ext uri="{FF2B5EF4-FFF2-40B4-BE49-F238E27FC236}">
                <a16:creationId xmlns:a16="http://schemas.microsoft.com/office/drawing/2014/main" id="{303FC2BC-8AD1-A142-BA84-3414042CEE01}"/>
              </a:ext>
            </a:extLst>
          </p:cNvPr>
          <p:cNvCxnSpPr/>
          <p:nvPr>
            <p:custDataLst>
              <p:tags r:id="rId15"/>
            </p:custDataLst>
          </p:nvPr>
        </p:nvCxnSpPr>
        <p:spPr bwMode="auto">
          <a:xfrm flipV="1">
            <a:off x="5105617" y="4588274"/>
            <a:ext cx="22145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6"/>
            </p:custDataLst>
          </p:nvPr>
        </p:nvPicPr>
        <p:blipFill>
          <a:blip r:embed="rId37"/>
          <a:srcRect/>
          <a:stretch>
            <a:fillRect/>
          </a:stretch>
        </p:blipFill>
        <p:spPr bwMode="auto">
          <a:xfrm>
            <a:off x="3995384" y="2314659"/>
            <a:ext cx="583168" cy="109104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7"/>
            </p:custDataLst>
          </p:nvPr>
        </p:nvPicPr>
        <p:blipFill>
          <a:blip r:embed="rId38" cstate="hqprint">
            <a:extLst>
              <a:ext uri="{28A0092B-C50C-407E-A947-70E740481C1C}">
                <a14:useLocalDpi xmlns:a14="http://schemas.microsoft.com/office/drawing/2010/main"/>
              </a:ext>
            </a:extLst>
          </a:blip>
          <a:srcRect/>
          <a:stretch>
            <a:fillRect/>
          </a:stretch>
        </p:blipFill>
        <p:spPr bwMode="auto">
          <a:xfrm>
            <a:off x="2479615" y="1434197"/>
            <a:ext cx="1216069" cy="91871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8"/>
            </p:custDataLst>
          </p:nvPr>
        </p:nvPicPr>
        <p:blipFill>
          <a:blip r:embed="rId39"/>
          <a:srcRect/>
          <a:stretch>
            <a:fillRect/>
          </a:stretch>
        </p:blipFill>
        <p:spPr bwMode="auto">
          <a:xfrm>
            <a:off x="4967909" y="5464981"/>
            <a:ext cx="629343" cy="423979"/>
          </a:xfrm>
          <a:prstGeom prst="rect">
            <a:avLst/>
          </a:prstGeom>
          <a:noFill/>
          <a:ln w="9525">
            <a:noFill/>
            <a:miter lim="800000"/>
            <a:headEnd/>
            <a:tailEnd/>
          </a:ln>
        </p:spPr>
      </p:pic>
      <p:sp>
        <p:nvSpPr>
          <p:cNvPr id="36" name="TextBox 35">
            <a:extLst>
              <a:ext uri="{FF2B5EF4-FFF2-40B4-BE49-F238E27FC236}">
                <a16:creationId xmlns:a16="http://schemas.microsoft.com/office/drawing/2014/main" id="{2C8F58FA-A264-914C-9D5B-364E908106EE}"/>
              </a:ext>
            </a:extLst>
          </p:cNvPr>
          <p:cNvSpPr txBox="1"/>
          <p:nvPr>
            <p:custDataLst>
              <p:tags r:id="rId19"/>
            </p:custDataLst>
          </p:nvPr>
        </p:nvSpPr>
        <p:spPr bwMode="auto">
          <a:xfrm>
            <a:off x="6415459" y="4621297"/>
            <a:ext cx="1680317"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10’s per person</a:t>
            </a:r>
          </a:p>
        </p:txBody>
      </p:sp>
      <p:sp>
        <p:nvSpPr>
          <p:cNvPr id="37" name="Rectangle 50">
            <a:extLst>
              <a:ext uri="{FF2B5EF4-FFF2-40B4-BE49-F238E27FC236}">
                <a16:creationId xmlns:a16="http://schemas.microsoft.com/office/drawing/2014/main" id="{10459318-B7F2-9F4B-B4B8-24D3570C0E74}"/>
              </a:ext>
            </a:extLst>
          </p:cNvPr>
          <p:cNvSpPr>
            <a:spLocks noChangeArrowheads="1"/>
          </p:cNvSpPr>
          <p:nvPr/>
        </p:nvSpPr>
        <p:spPr bwMode="auto">
          <a:xfrm>
            <a:off x="805410" y="1774303"/>
            <a:ext cx="907501" cy="4928839"/>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38" name="Right Arrow 37">
            <a:extLst>
              <a:ext uri="{FF2B5EF4-FFF2-40B4-BE49-F238E27FC236}">
                <a16:creationId xmlns:a16="http://schemas.microsoft.com/office/drawing/2014/main" id="{BA8EF47B-7CB1-F741-BF51-BF3425E6062F}"/>
              </a:ext>
            </a:extLst>
          </p:cNvPr>
          <p:cNvSpPr/>
          <p:nvPr>
            <p:custDataLst>
              <p:tags r:id="rId20"/>
            </p:custDataLst>
          </p:nvPr>
        </p:nvSpPr>
        <p:spPr bwMode="auto">
          <a:xfrm rot="5400000">
            <a:off x="-576891" y="3552731"/>
            <a:ext cx="3500739" cy="850392"/>
          </a:xfrm>
          <a:prstGeom prst="rightArrow">
            <a:avLst/>
          </a:prstGeom>
          <a:solidFill>
            <a:srgbClr val="FFCC00"/>
          </a:solidFill>
          <a:ln w="38100" cap="flat" cmpd="sng" algn="ctr">
            <a:solidFill>
              <a:schemeClr val="bg1"/>
            </a:solidFill>
            <a:prstDash val="solid"/>
            <a:round/>
            <a:headEnd type="none" w="med" len="med"/>
            <a:tailEnd type="none" w="med" len="med"/>
          </a:ln>
          <a:effectLst/>
        </p:spPr>
        <p:txBody>
          <a:bodyPr lIns="80167" tIns="40084" rIns="80167" bIns="40084" anchor="ctr">
            <a:prstTxWarp prst="textNoShape">
              <a:avLst/>
            </a:prstTxWarp>
          </a:bodyPr>
          <a:lstStyle/>
          <a:p>
            <a:pPr algn="ctr" defTabSz="801668" eaLnBrk="0" fontAlgn="ctr" hangingPunct="0">
              <a:lnSpc>
                <a:spcPct val="80000"/>
              </a:lnSpc>
              <a:spcBef>
                <a:spcPct val="50000"/>
              </a:spcBef>
              <a:buClr>
                <a:srgbClr val="FFFFFF"/>
              </a:buClr>
              <a:buSzPct val="125000"/>
              <a:defRPr/>
            </a:pPr>
            <a:endParaRPr lang="en-US" dirty="0">
              <a:solidFill>
                <a:srgbClr val="1D315B"/>
              </a:solidFill>
              <a:latin typeface="Arial" charset="0"/>
            </a:endParaRPr>
          </a:p>
        </p:txBody>
      </p:sp>
      <p:sp>
        <p:nvSpPr>
          <p:cNvPr id="39" name="TextBox 38">
            <a:extLst>
              <a:ext uri="{FF2B5EF4-FFF2-40B4-BE49-F238E27FC236}">
                <a16:creationId xmlns:a16="http://schemas.microsoft.com/office/drawing/2014/main" id="{6C1154FE-90A3-AB4E-8935-AEDE231697E7}"/>
              </a:ext>
            </a:extLst>
          </p:cNvPr>
          <p:cNvSpPr txBox="1"/>
          <p:nvPr>
            <p:custDataLst>
              <p:tags r:id="rId21"/>
            </p:custDataLst>
          </p:nvPr>
        </p:nvSpPr>
        <p:spPr bwMode="auto">
          <a:xfrm rot="16200000">
            <a:off x="-540533" y="3676726"/>
            <a:ext cx="3471095"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latin typeface="Arial" charset="0"/>
              </a:rPr>
              <a:t>log (people per computer)</a:t>
            </a:r>
          </a:p>
        </p:txBody>
      </p:sp>
      <p:sp>
        <p:nvSpPr>
          <p:cNvPr id="40" name="TextBox 39">
            <a:extLst>
              <a:ext uri="{FF2B5EF4-FFF2-40B4-BE49-F238E27FC236}">
                <a16:creationId xmlns:a16="http://schemas.microsoft.com/office/drawing/2014/main" id="{DF6C91B5-FC52-5A46-B1AC-805485750F49}"/>
              </a:ext>
            </a:extLst>
          </p:cNvPr>
          <p:cNvSpPr txBox="1"/>
          <p:nvPr>
            <p:custDataLst>
              <p:tags r:id="rId22"/>
            </p:custDataLst>
          </p:nvPr>
        </p:nvSpPr>
        <p:spPr>
          <a:xfrm>
            <a:off x="1883667" y="4675193"/>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23"/>
            </p:custDataLst>
          </p:nvPr>
        </p:nvSpPr>
        <p:spPr>
          <a:xfrm>
            <a:off x="5099070" y="3422088"/>
            <a:ext cx="1130647"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24"/>
            </p:custDataLst>
          </p:nvPr>
        </p:nvSpPr>
        <p:spPr>
          <a:xfrm>
            <a:off x="4618413" y="2346520"/>
            <a:ext cx="1660267"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25"/>
            </p:custDataLst>
          </p:nvPr>
        </p:nvSpPr>
        <p:spPr>
          <a:xfrm>
            <a:off x="3269444" y="5284738"/>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26"/>
            </p:custDataLst>
          </p:nvPr>
        </p:nvSpPr>
        <p:spPr>
          <a:xfrm>
            <a:off x="3888164" y="1425983"/>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27"/>
            </p:custDataLst>
          </p:nvPr>
        </p:nvSpPr>
        <p:spPr>
          <a:xfrm>
            <a:off x="4632291" y="5855196"/>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28"/>
            </p:custDataLst>
          </p:nvPr>
        </p:nvSpPr>
        <p:spPr>
          <a:xfrm>
            <a:off x="6517512" y="4331212"/>
            <a:ext cx="1616000"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40" cstate="hqprint">
            <a:extLst>
              <a:ext uri="{BEBA8EAE-BF5A-486C-A8C5-ECC9F3942E4B}">
                <a14:imgProps xmlns:a14="http://schemas.microsoft.com/office/drawing/2010/main">
                  <a14:imgLayer r:embed="rId41">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3659798" y="4632006"/>
            <a:ext cx="632604" cy="567413"/>
          </a:xfrm>
          <a:prstGeom prst="rect">
            <a:avLst/>
          </a:prstGeom>
          <a:noFill/>
          <a:extLst>
            <a:ext uri="{909E8E84-426E-40DD-AFC4-6F175D3DCCD1}">
              <a14:hiddenFill xmlns:a14="http://schemas.microsoft.com/office/drawing/2010/main">
                <a:solidFill>
                  <a:srgbClr val="FFFFFF"/>
                </a:solidFill>
              </a14:hiddenFill>
            </a:ext>
          </a:extLst>
        </p:spPr>
      </p:pic>
      <p:sp>
        <p:nvSpPr>
          <p:cNvPr id="48" name="5-Point Star 47">
            <a:extLst>
              <a:ext uri="{FF2B5EF4-FFF2-40B4-BE49-F238E27FC236}">
                <a16:creationId xmlns:a16="http://schemas.microsoft.com/office/drawing/2014/main" id="{ABE2F3E3-2A5E-1A4E-9B87-F783957148C0}"/>
              </a:ext>
            </a:extLst>
          </p:cNvPr>
          <p:cNvSpPr/>
          <p:nvPr/>
        </p:nvSpPr>
        <p:spPr>
          <a:xfrm>
            <a:off x="7313398" y="6315990"/>
            <a:ext cx="113881" cy="11388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49" name="Straight Connector 48">
            <a:extLst>
              <a:ext uri="{FF2B5EF4-FFF2-40B4-BE49-F238E27FC236}">
                <a16:creationId xmlns:a16="http://schemas.microsoft.com/office/drawing/2014/main" id="{250CC057-C9F7-B646-8D3F-B52C53F2365B}"/>
              </a:ext>
            </a:extLst>
          </p:cNvPr>
          <p:cNvCxnSpPr>
            <a:cxnSpLocks/>
          </p:cNvCxnSpPr>
          <p:nvPr/>
        </p:nvCxnSpPr>
        <p:spPr>
          <a:xfrm>
            <a:off x="6771435" y="6187595"/>
            <a:ext cx="477549" cy="1504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42" cstate="hqprint">
            <a:extLst>
              <a:ext uri="{BEBA8EAE-BF5A-486C-A8C5-ECC9F3942E4B}">
                <a14:imgProps xmlns:a14="http://schemas.microsoft.com/office/drawing/2010/main">
                  <a14:imgLayer r:embed="rId43">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6307681" y="5359792"/>
            <a:ext cx="952732" cy="97040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79F48E-AB04-7A4D-8111-18BD566353DD}"/>
              </a:ext>
            </a:extLst>
          </p:cNvPr>
          <p:cNvSpPr txBox="1"/>
          <p:nvPr>
            <p:custDataLst>
              <p:tags r:id="rId29"/>
            </p:custDataLst>
          </p:nvPr>
        </p:nvSpPr>
        <p:spPr bwMode="auto">
          <a:xfrm>
            <a:off x="8023216" y="3445513"/>
            <a:ext cx="3207517"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100 – 1000’s per person</a:t>
            </a:r>
          </a:p>
        </p:txBody>
      </p:sp>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30"/>
            </p:custDataLst>
          </p:nvPr>
        </p:nvPicPr>
        <p:blipFill>
          <a:blip r:embed="rId44" cstate="print">
            <a:extLst>
              <a:ext uri="{28A0092B-C50C-407E-A947-70E740481C1C}">
                <a14:useLocalDpi xmlns:a14="http://schemas.microsoft.com/office/drawing/2010/main"/>
              </a:ext>
            </a:extLst>
          </a:blip>
          <a:srcRect/>
          <a:stretch>
            <a:fillRect/>
          </a:stretch>
        </p:blipFill>
        <p:spPr bwMode="auto">
          <a:xfrm>
            <a:off x="5305515" y="4022651"/>
            <a:ext cx="818540" cy="756528"/>
          </a:xfrm>
          <a:prstGeom prst="rect">
            <a:avLst/>
          </a:prstGeom>
          <a:noFill/>
          <a:ln w="9525">
            <a:noFill/>
            <a:miter lim="800000"/>
            <a:headEnd/>
            <a:tailEnd/>
          </a:ln>
        </p:spPr>
      </p:pic>
      <p:cxnSp>
        <p:nvCxnSpPr>
          <p:cNvPr id="62" name="Straight Connector 61">
            <a:extLst>
              <a:ext uri="{FF2B5EF4-FFF2-40B4-BE49-F238E27FC236}">
                <a16:creationId xmlns:a16="http://schemas.microsoft.com/office/drawing/2014/main" id="{42179F36-35F1-2D47-B1CF-BFEE203B2324}"/>
              </a:ext>
            </a:extLst>
          </p:cNvPr>
          <p:cNvCxnSpPr>
            <a:cxnSpLocks/>
          </p:cNvCxnSpPr>
          <p:nvPr/>
        </p:nvCxnSpPr>
        <p:spPr>
          <a:xfrm flipV="1">
            <a:off x="7448061" y="5742845"/>
            <a:ext cx="1195955" cy="6767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AE3DD3D-B51A-3040-8744-C04C3DF295B4}"/>
              </a:ext>
            </a:extLst>
          </p:cNvPr>
          <p:cNvSpPr txBox="1"/>
          <p:nvPr>
            <p:custDataLst>
              <p:tags r:id="rId31"/>
            </p:custDataLst>
          </p:nvPr>
        </p:nvSpPr>
        <p:spPr>
          <a:xfrm>
            <a:off x="8492441" y="3082093"/>
            <a:ext cx="2269067" cy="406265"/>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400" b="1" dirty="0">
                <a:solidFill>
                  <a:schemeClr val="tx2"/>
                </a:solidFill>
                <a:latin typeface="Segoe UI Semilight" panose="020B0402040204020203" pitchFamily="34" charset="0"/>
                <a:cs typeface="Segoe UI Semilight" panose="020B0402040204020203" pitchFamily="34" charset="0"/>
              </a:rPr>
              <a:t>Smart Dust</a:t>
            </a:r>
          </a:p>
        </p:txBody>
      </p:sp>
      <p:pic>
        <p:nvPicPr>
          <p:cNvPr id="52" name="Picture 51" descr="m3_crop_1000x378.pdf">
            <a:extLst>
              <a:ext uri="{FF2B5EF4-FFF2-40B4-BE49-F238E27FC236}">
                <a16:creationId xmlns:a16="http://schemas.microsoft.com/office/drawing/2014/main" id="{D6CCD9B2-F689-A24B-BCE3-BAA4B6052A38}"/>
              </a:ext>
            </a:extLst>
          </p:cNvPr>
          <p:cNvPicPr>
            <a:picLocks noChangeAspect="1"/>
          </p:cNvPicPr>
          <p:nvPr/>
        </p:nvPicPr>
        <p:blipFill rotWithShape="1">
          <a:blip r:embed="rId45" cstate="hqprint">
            <a:extLst>
              <a:ext uri="{28A0092B-C50C-407E-A947-70E740481C1C}">
                <a14:useLocalDpi xmlns:a14="http://schemas.microsoft.com/office/drawing/2010/main"/>
              </a:ext>
            </a:extLst>
          </a:blip>
          <a:srcRect/>
          <a:stretch/>
        </p:blipFill>
        <p:spPr>
          <a:xfrm>
            <a:off x="8668348" y="3958366"/>
            <a:ext cx="2286045" cy="1784479"/>
          </a:xfrm>
          <a:prstGeom prst="rect">
            <a:avLst/>
          </a:prstGeom>
          <a:ln w="25400">
            <a:solidFill>
              <a:schemeClr val="tx1"/>
            </a:solidFill>
          </a:ln>
        </p:spPr>
      </p:pic>
      <p:sp>
        <p:nvSpPr>
          <p:cNvPr id="55" name="Rectangle 54">
            <a:extLst>
              <a:ext uri="{FF2B5EF4-FFF2-40B4-BE49-F238E27FC236}">
                <a16:creationId xmlns:a16="http://schemas.microsoft.com/office/drawing/2014/main" id="{B2C65D24-341B-464A-882C-0CD9E872F238}"/>
              </a:ext>
            </a:extLst>
          </p:cNvPr>
          <p:cNvSpPr/>
          <p:nvPr/>
        </p:nvSpPr>
        <p:spPr>
          <a:xfrm>
            <a:off x="7532941" y="1231408"/>
            <a:ext cx="4358888" cy="1528945"/>
          </a:xfrm>
          <a:prstGeom prst="rect">
            <a:avLst/>
          </a:prstGeom>
        </p:spPr>
        <p:txBody>
          <a:bodyPr wrap="square">
            <a:spAutoFit/>
          </a:bodyPr>
          <a:lstStyle/>
          <a:p>
            <a:pPr eaLnBrk="0" hangingPunct="0">
              <a:defRPr/>
            </a:pPr>
            <a:r>
              <a:rPr lang="ja-JP" altLang="en-US" sz="1867" i="1" dirty="0">
                <a:solidFill>
                  <a:srgbClr val="CC0000"/>
                </a:solidFill>
              </a:rPr>
              <a:t>“</a:t>
            </a:r>
            <a:r>
              <a:rPr lang="en-US" altLang="ja-JP" sz="1867" i="1" dirty="0">
                <a:solidFill>
                  <a:srgbClr val="CC0000"/>
                </a:solidFill>
              </a:rPr>
              <a:t>Roughly every decade a new, lower priced computer class forms based on a new programming platform, network, and interface resulting in new usage and the establishment of a new industry.</a:t>
            </a:r>
            <a:r>
              <a:rPr lang="ja-JP" altLang="en-US" sz="1867" i="1" dirty="0">
                <a:solidFill>
                  <a:srgbClr val="CC0000"/>
                </a:solidFill>
              </a:rPr>
              <a:t>”</a:t>
            </a:r>
            <a:endParaRPr lang="en-US" sz="1867" i="1" dirty="0">
              <a:solidFill>
                <a:srgbClr val="CC0000"/>
              </a:solidFill>
            </a:endParaRPr>
          </a:p>
        </p:txBody>
      </p:sp>
      <p:sp>
        <p:nvSpPr>
          <p:cNvPr id="56" name="TextBox 55">
            <a:extLst>
              <a:ext uri="{FF2B5EF4-FFF2-40B4-BE49-F238E27FC236}">
                <a16:creationId xmlns:a16="http://schemas.microsoft.com/office/drawing/2014/main" id="{8622A73B-5ECC-6647-9DE2-665F95511E38}"/>
              </a:ext>
            </a:extLst>
          </p:cNvPr>
          <p:cNvSpPr txBox="1"/>
          <p:nvPr>
            <p:custDataLst>
              <p:tags r:id="rId32"/>
            </p:custDataLst>
          </p:nvPr>
        </p:nvSpPr>
        <p:spPr>
          <a:xfrm>
            <a:off x="7448061" y="2732369"/>
            <a:ext cx="4674176" cy="336567"/>
          </a:xfrm>
          <a:prstGeom prst="rect">
            <a:avLst/>
          </a:prstGeom>
          <a:noFill/>
        </p:spPr>
        <p:txBody>
          <a:bodyPr wrap="square">
            <a:prstTxWarp prst="textNoShape">
              <a:avLst/>
            </a:prstTxWarp>
            <a:spAutoFit/>
          </a:bodyPr>
          <a:lstStyle/>
          <a:p>
            <a:pPr algn="ctr" eaLnBrk="0" fontAlgn="ctr" hangingPunct="0">
              <a:lnSpc>
                <a:spcPct val="80000"/>
              </a:lnSpc>
              <a:spcBef>
                <a:spcPct val="50000"/>
              </a:spcBef>
              <a:buClr>
                <a:srgbClr val="FFFFFF"/>
              </a:buClr>
              <a:buSzPct val="125000"/>
              <a:buFont typeface="Wingdings" pitchFamily="1" charset="2"/>
              <a:buNone/>
            </a:pPr>
            <a:r>
              <a:rPr lang="en-US" sz="1867" b="1" dirty="0">
                <a:solidFill>
                  <a:srgbClr val="1D315B"/>
                </a:solidFill>
                <a:latin typeface="Arial" pitchFamily="1" charset="0"/>
              </a:rPr>
              <a:t>[Bell et al. </a:t>
            </a:r>
            <a:r>
              <a:rPr lang="en-US" sz="1867" b="1" i="1" dirty="0">
                <a:solidFill>
                  <a:srgbClr val="1D315B"/>
                </a:solidFill>
                <a:latin typeface="Arial" pitchFamily="1" charset="0"/>
              </a:rPr>
              <a:t>Computer, 1972</a:t>
            </a:r>
            <a:r>
              <a:rPr lang="en-US" sz="1867" b="1" dirty="0">
                <a:solidFill>
                  <a:srgbClr val="1D315B"/>
                </a:solidFill>
                <a:latin typeface="Arial" pitchFamily="1" charset="0"/>
              </a:rPr>
              <a:t>, ACM, 2008]</a:t>
            </a:r>
          </a:p>
        </p:txBody>
      </p:sp>
    </p:spTree>
    <p:extLst>
      <p:ext uri="{BB962C8B-B14F-4D97-AF65-F5344CB8AC3E}">
        <p14:creationId xmlns:p14="http://schemas.microsoft.com/office/powerpoint/2010/main" val="7799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36" grpId="0"/>
      <p:bldP spid="37" grpId="0" animBg="1"/>
      <p:bldP spid="38" grpId="0" animBg="1"/>
      <p:bldP spid="39"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a:xfrm>
            <a:off x="642383" y="277138"/>
            <a:ext cx="10907233" cy="1325563"/>
          </a:xfrm>
        </p:spPr>
        <p:txBody>
          <a:bodyPr>
            <a:normAutofit/>
          </a:bodyPr>
          <a:lstStyle/>
          <a:p>
            <a:r>
              <a:rPr lang="en-US" dirty="0">
                <a:latin typeface="+mn-lt"/>
              </a:rPr>
              <a:t>Smart dust</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22</a:t>
            </a:fld>
            <a:endParaRPr lang="sv-SE" dirty="0"/>
          </a:p>
        </p:txBody>
      </p:sp>
      <p:pic>
        <p:nvPicPr>
          <p:cNvPr id="3" name="Picture 2" descr="https://people.eecs.berkeley.edu/~pister/SmartDust/BlowDust.jpg">
            <a:extLst>
              <a:ext uri="{FF2B5EF4-FFF2-40B4-BE49-F238E27FC236}">
                <a16:creationId xmlns:a16="http://schemas.microsoft.com/office/drawing/2014/main" id="{69FC8A67-7574-9248-5FA3-E2D779963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820350" y="1446735"/>
            <a:ext cx="6438852" cy="44931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27B4FD-2289-636B-0AA5-5C0D13D6F5AD}"/>
              </a:ext>
            </a:extLst>
          </p:cNvPr>
          <p:cNvSpPr txBox="1"/>
          <p:nvPr/>
        </p:nvSpPr>
        <p:spPr>
          <a:xfrm>
            <a:off x="6039776" y="5955296"/>
            <a:ext cx="3789348" cy="338554"/>
          </a:xfrm>
          <a:prstGeom prst="rect">
            <a:avLst/>
          </a:prstGeom>
          <a:noFill/>
        </p:spPr>
        <p:txBody>
          <a:bodyPr wrap="square" rtlCol="0">
            <a:spAutoFit/>
          </a:bodyPr>
          <a:lstStyle/>
          <a:p>
            <a:pPr algn="ctr"/>
            <a:r>
              <a:rPr lang="en-US" sz="1600" dirty="0">
                <a:latin typeface="+mj-lt"/>
              </a:rPr>
              <a:t>K. </a:t>
            </a:r>
            <a:r>
              <a:rPr lang="en-US" sz="1600" dirty="0" err="1">
                <a:latin typeface="+mj-lt"/>
              </a:rPr>
              <a:t>Pister</a:t>
            </a:r>
            <a:r>
              <a:rPr lang="en-US" sz="1600" dirty="0">
                <a:latin typeface="+mj-lt"/>
              </a:rPr>
              <a:t>, UC Berkeley, </a:t>
            </a:r>
            <a:r>
              <a:rPr lang="en-US" sz="1600" dirty="0" err="1">
                <a:latin typeface="+mj-lt"/>
              </a:rPr>
              <a:t>Smartdust</a:t>
            </a:r>
            <a:endParaRPr lang="en-US" sz="1600" dirty="0">
              <a:latin typeface="+mj-lt"/>
            </a:endParaRPr>
          </a:p>
        </p:txBody>
      </p:sp>
    </p:spTree>
    <p:extLst>
      <p:ext uri="{BB962C8B-B14F-4D97-AF65-F5344CB8AC3E}">
        <p14:creationId xmlns:p14="http://schemas.microsoft.com/office/powerpoint/2010/main" val="3192634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First generation of smart dust: Micro motes</a:t>
            </a:r>
          </a:p>
        </p:txBody>
      </p:sp>
      <p:pic>
        <p:nvPicPr>
          <p:cNvPr id="4" name="Picture 3"/>
          <p:cNvPicPr>
            <a:picLocks noChangeAspect="1"/>
          </p:cNvPicPr>
          <p:nvPr/>
        </p:nvPicPr>
        <p:blipFill>
          <a:blip r:embed="rId2"/>
          <a:stretch>
            <a:fillRect/>
          </a:stretch>
        </p:blipFill>
        <p:spPr>
          <a:xfrm>
            <a:off x="3037519" y="1974638"/>
            <a:ext cx="2459745" cy="1902253"/>
          </a:xfrm>
          <a:prstGeom prst="roundRect">
            <a:avLst>
              <a:gd name="adj" fmla="val 6713"/>
            </a:avLst>
          </a:prstGeom>
        </p:spPr>
      </p:pic>
      <p:pic>
        <p:nvPicPr>
          <p:cNvPr id="5" name="Picture 4"/>
          <p:cNvPicPr>
            <a:picLocks noChangeAspect="1"/>
          </p:cNvPicPr>
          <p:nvPr/>
        </p:nvPicPr>
        <p:blipFill>
          <a:blip r:embed="rId3"/>
          <a:stretch>
            <a:fillRect/>
          </a:stretch>
        </p:blipFill>
        <p:spPr>
          <a:xfrm>
            <a:off x="3074898" y="4160841"/>
            <a:ext cx="2080724" cy="1906713"/>
          </a:xfrm>
          <a:prstGeom prst="roundRect">
            <a:avLst>
              <a:gd name="adj" fmla="val 2500"/>
            </a:avLst>
          </a:prstGeom>
        </p:spPr>
      </p:pic>
      <p:pic>
        <p:nvPicPr>
          <p:cNvPr id="7" name="Picture 6"/>
          <p:cNvPicPr>
            <a:picLocks noChangeAspect="1"/>
          </p:cNvPicPr>
          <p:nvPr/>
        </p:nvPicPr>
        <p:blipFill>
          <a:blip r:embed="rId4"/>
          <a:stretch>
            <a:fillRect/>
          </a:stretch>
        </p:blipFill>
        <p:spPr>
          <a:xfrm>
            <a:off x="838200" y="2468339"/>
            <a:ext cx="1993736" cy="2707541"/>
          </a:xfrm>
          <a:prstGeom prst="rect">
            <a:avLst/>
          </a:prstGeom>
        </p:spPr>
      </p:pic>
      <p:pic>
        <p:nvPicPr>
          <p:cNvPr id="9" name="Picture 8"/>
          <p:cNvPicPr>
            <a:picLocks noChangeAspect="1"/>
          </p:cNvPicPr>
          <p:nvPr/>
        </p:nvPicPr>
        <p:blipFill>
          <a:blip r:embed="rId5"/>
          <a:stretch>
            <a:fillRect/>
          </a:stretch>
        </p:blipFill>
        <p:spPr>
          <a:xfrm>
            <a:off x="5497264" y="2217608"/>
            <a:ext cx="3471243" cy="3209001"/>
          </a:xfrm>
          <a:prstGeom prst="rect">
            <a:avLst/>
          </a:prstGeom>
        </p:spPr>
      </p:pic>
      <p:sp>
        <p:nvSpPr>
          <p:cNvPr id="10" name="TextBox 9"/>
          <p:cNvSpPr txBox="1"/>
          <p:nvPr/>
        </p:nvSpPr>
        <p:spPr>
          <a:xfrm>
            <a:off x="8847813" y="2251253"/>
            <a:ext cx="3274997" cy="4359335"/>
          </a:xfrm>
          <a:prstGeom prst="rect">
            <a:avLst/>
          </a:prstGeom>
          <a:noFill/>
        </p:spPr>
        <p:txBody>
          <a:bodyPr wrap="square" rtlCol="0">
            <a:spAutoFit/>
          </a:bodyPr>
          <a:lstStyle/>
          <a:p>
            <a:pPr algn="ctr"/>
            <a:r>
              <a:rPr lang="en-US" sz="2133" b="1" dirty="0">
                <a:solidFill>
                  <a:schemeClr val="accent2"/>
                </a:solidFill>
                <a:latin typeface="Seravek"/>
                <a:cs typeface="Seravek"/>
              </a:rPr>
              <a:t>1999</a:t>
            </a:r>
          </a:p>
          <a:p>
            <a:pPr marL="228594" indent="-228594">
              <a:buFont typeface="Arial"/>
              <a:buChar char="•"/>
            </a:pPr>
            <a:r>
              <a:rPr lang="en-US" sz="2133" dirty="0">
                <a:latin typeface="Seravek Light"/>
                <a:cs typeface="Seravek Light"/>
              </a:rPr>
              <a:t>900 MHz radio</a:t>
            </a:r>
          </a:p>
          <a:p>
            <a:pPr marL="228594" indent="-228594">
              <a:buFont typeface="Arial"/>
              <a:buChar char="•"/>
            </a:pPr>
            <a:r>
              <a:rPr lang="en-US" sz="2133" dirty="0">
                <a:latin typeface="Seravek Light"/>
                <a:cs typeface="Seravek Light"/>
              </a:rPr>
              <a:t>Magnetometer</a:t>
            </a:r>
          </a:p>
          <a:p>
            <a:pPr marL="228594" indent="-228594">
              <a:buFont typeface="Arial"/>
              <a:buChar char="•"/>
            </a:pPr>
            <a:r>
              <a:rPr lang="en-US" sz="2133" dirty="0">
                <a:latin typeface="Seravek Light"/>
                <a:cs typeface="Seravek Light"/>
              </a:rPr>
              <a:t>Accelerometer</a:t>
            </a:r>
          </a:p>
          <a:p>
            <a:pPr marL="228594" indent="-228594">
              <a:buFont typeface="Arial"/>
              <a:buChar char="•"/>
            </a:pPr>
            <a:r>
              <a:rPr lang="en-US" sz="2133" dirty="0">
                <a:latin typeface="Seravek Light"/>
                <a:cs typeface="Seravek Light"/>
              </a:rPr>
              <a:t>Light</a:t>
            </a:r>
          </a:p>
          <a:p>
            <a:pPr marL="228594" indent="-228594">
              <a:buFont typeface="Arial"/>
              <a:buChar char="•"/>
            </a:pPr>
            <a:r>
              <a:rPr lang="en-US" sz="2133" dirty="0">
                <a:latin typeface="Seravek Light"/>
                <a:cs typeface="Seravek Light"/>
              </a:rPr>
              <a:t>Temperature</a:t>
            </a:r>
          </a:p>
          <a:p>
            <a:pPr marL="228594" indent="-228594">
              <a:buFont typeface="Arial"/>
              <a:buChar char="•"/>
            </a:pPr>
            <a:r>
              <a:rPr lang="en-US" sz="2133" dirty="0">
                <a:latin typeface="Seravek Light"/>
                <a:cs typeface="Seravek Light"/>
              </a:rPr>
              <a:t>Pressure</a:t>
            </a:r>
          </a:p>
          <a:p>
            <a:pPr marL="228594" indent="-228594">
              <a:buFont typeface="Arial"/>
              <a:buChar char="•"/>
            </a:pPr>
            <a:endParaRPr lang="en-US" sz="2133" dirty="0">
              <a:latin typeface="Seravek Light"/>
              <a:cs typeface="Seravek Light"/>
            </a:endParaRPr>
          </a:p>
          <a:p>
            <a:r>
              <a:rPr lang="en-US" sz="2133" dirty="0">
                <a:latin typeface="Seravek Light"/>
                <a:cs typeface="Seravek Light"/>
              </a:rPr>
              <a:t>One week lifetime in continuous operation,</a:t>
            </a:r>
          </a:p>
          <a:p>
            <a:r>
              <a:rPr lang="en-US" sz="2133" dirty="0">
                <a:solidFill>
                  <a:srgbClr val="C0504D"/>
                </a:solidFill>
                <a:latin typeface="Seravek Light"/>
                <a:cs typeface="Seravek Light"/>
              </a:rPr>
              <a:t>2 years</a:t>
            </a:r>
            <a:r>
              <a:rPr lang="en-US" sz="2133" dirty="0">
                <a:latin typeface="Seravek Light"/>
                <a:cs typeface="Seravek Light"/>
              </a:rPr>
              <a:t> w/ 1% duty cycle</a:t>
            </a:r>
          </a:p>
          <a:p>
            <a:endParaRPr lang="en-US" sz="2133" dirty="0">
              <a:latin typeface="Seravek Light"/>
              <a:cs typeface="Seravek Light"/>
            </a:endParaRPr>
          </a:p>
          <a:p>
            <a:endParaRPr lang="en-US" sz="2133" dirty="0">
              <a:latin typeface="Seravek Light"/>
              <a:cs typeface="Seravek Light"/>
            </a:endParaRPr>
          </a:p>
        </p:txBody>
      </p:sp>
      <p:sp>
        <p:nvSpPr>
          <p:cNvPr id="11" name="TextBox 10"/>
          <p:cNvSpPr txBox="1"/>
          <p:nvPr/>
        </p:nvSpPr>
        <p:spPr>
          <a:xfrm>
            <a:off x="1" y="6610588"/>
            <a:ext cx="2916183" cy="235898"/>
          </a:xfrm>
          <a:prstGeom prst="rect">
            <a:avLst/>
          </a:prstGeom>
          <a:noFill/>
        </p:spPr>
        <p:txBody>
          <a:bodyPr wrap="none" rtlCol="0">
            <a:spAutoFit/>
          </a:bodyPr>
          <a:lstStyle/>
          <a:p>
            <a:r>
              <a:rPr lang="en-US" sz="933" dirty="0">
                <a:latin typeface="Seravek Light"/>
                <a:cs typeface="Seravek Light"/>
              </a:rPr>
              <a:t>http://</a:t>
            </a:r>
            <a:r>
              <a:rPr lang="en-US" sz="933" dirty="0" err="1">
                <a:latin typeface="Seravek Light"/>
                <a:cs typeface="Seravek Light"/>
              </a:rPr>
              <a:t>robotics.eecs.berkeley.edu</a:t>
            </a:r>
            <a:r>
              <a:rPr lang="en-US" sz="933" dirty="0">
                <a:latin typeface="Seravek Light"/>
                <a:cs typeface="Seravek Light"/>
              </a:rPr>
              <a:t>/~</a:t>
            </a:r>
            <a:r>
              <a:rPr lang="en-US" sz="933" dirty="0" err="1">
                <a:latin typeface="Seravek Light"/>
                <a:cs typeface="Seravek Light"/>
              </a:rPr>
              <a:t>pister</a:t>
            </a:r>
            <a:r>
              <a:rPr lang="en-US" sz="933" dirty="0">
                <a:latin typeface="Seravek Light"/>
                <a:cs typeface="Seravek Light"/>
              </a:rPr>
              <a:t>/</a:t>
            </a:r>
            <a:r>
              <a:rPr lang="en-US" sz="933" dirty="0" err="1">
                <a:latin typeface="Seravek Light"/>
                <a:cs typeface="Seravek Light"/>
              </a:rPr>
              <a:t>SmartDust</a:t>
            </a:r>
            <a:r>
              <a:rPr lang="en-US" sz="933" dirty="0">
                <a:latin typeface="Seravek Light"/>
                <a:cs typeface="Seravek Light"/>
              </a:rPr>
              <a:t>/</a:t>
            </a:r>
          </a:p>
        </p:txBody>
      </p:sp>
    </p:spTree>
    <p:extLst>
      <p:ext uri="{BB962C8B-B14F-4D97-AF65-F5344CB8AC3E}">
        <p14:creationId xmlns:p14="http://schemas.microsoft.com/office/powerpoint/2010/main" val="3539622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06" y="360798"/>
            <a:ext cx="10972800" cy="1143000"/>
          </a:xfrm>
        </p:spPr>
        <p:txBody>
          <a:bodyPr>
            <a:normAutofit fontScale="90000"/>
          </a:bodyPr>
          <a:lstStyle/>
          <a:p>
            <a:r>
              <a:rPr lang="en-US" dirty="0">
                <a:latin typeface="+mn-lt"/>
              </a:rPr>
              <a:t>Wireless Sensor Networks (1998 –onwards)</a:t>
            </a:r>
            <a:br>
              <a:rPr lang="en-US" dirty="0">
                <a:latin typeface="+mn-lt"/>
              </a:rPr>
            </a:br>
            <a:endParaRPr lang="en-US" dirty="0">
              <a:latin typeface="+mn-lt"/>
            </a:endParaRPr>
          </a:p>
        </p:txBody>
      </p:sp>
      <p:cxnSp>
        <p:nvCxnSpPr>
          <p:cNvPr id="5" name="Straight Arrow Connector 4"/>
          <p:cNvCxnSpPr/>
          <p:nvPr/>
        </p:nvCxnSpPr>
        <p:spPr>
          <a:xfrm>
            <a:off x="6922347" y="3725333"/>
            <a:ext cx="4917440" cy="0"/>
          </a:xfrm>
          <a:prstGeom prst="straightConnector1">
            <a:avLst/>
          </a:prstGeom>
          <a:ln w="3810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a:stretch>
            <a:fillRect/>
          </a:stretch>
        </p:blipFill>
        <p:spPr>
          <a:xfrm>
            <a:off x="216747" y="4777894"/>
            <a:ext cx="1490133" cy="1377559"/>
          </a:xfrm>
          <a:prstGeom prst="rect">
            <a:avLst/>
          </a:prstGeom>
        </p:spPr>
      </p:pic>
      <p:cxnSp>
        <p:nvCxnSpPr>
          <p:cNvPr id="10" name="Straight Connector 9"/>
          <p:cNvCxnSpPr>
            <a:stCxn id="6" idx="0"/>
          </p:cNvCxnSpPr>
          <p:nvPr/>
        </p:nvCxnSpPr>
        <p:spPr>
          <a:xfrm flipV="1">
            <a:off x="961813" y="3725333"/>
            <a:ext cx="0" cy="105256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76108" y="6215354"/>
            <a:ext cx="1583767" cy="584775"/>
          </a:xfrm>
          <a:prstGeom prst="rect">
            <a:avLst/>
          </a:prstGeom>
          <a:noFill/>
        </p:spPr>
        <p:txBody>
          <a:bodyPr wrap="none" rtlCol="0">
            <a:spAutoFit/>
          </a:bodyPr>
          <a:lstStyle/>
          <a:p>
            <a:r>
              <a:rPr lang="en-US" sz="1600" dirty="0" err="1">
                <a:latin typeface="Seravek Light"/>
                <a:cs typeface="Seravek Light"/>
              </a:rPr>
              <a:t>Pister</a:t>
            </a:r>
            <a:r>
              <a:rPr lang="en-US" sz="1600" dirty="0">
                <a:latin typeface="Seravek Light"/>
                <a:cs typeface="Seravek Light"/>
              </a:rPr>
              <a:t> &amp; </a:t>
            </a:r>
            <a:r>
              <a:rPr lang="en-US" sz="1600" dirty="0" err="1">
                <a:latin typeface="Seravek Light"/>
                <a:cs typeface="Seravek Light"/>
              </a:rPr>
              <a:t>Hollar’s</a:t>
            </a:r>
            <a:endParaRPr lang="en-US" sz="1600" dirty="0">
              <a:latin typeface="Seravek Light"/>
              <a:cs typeface="Seravek Light"/>
            </a:endParaRPr>
          </a:p>
          <a:p>
            <a:r>
              <a:rPr lang="en-US" sz="1600" dirty="0">
                <a:latin typeface="Seravek Light"/>
                <a:cs typeface="Seravek Light"/>
              </a:rPr>
              <a:t>“Macro Motes”</a:t>
            </a:r>
          </a:p>
        </p:txBody>
      </p:sp>
      <p:sp>
        <p:nvSpPr>
          <p:cNvPr id="12" name="TextBox 11"/>
          <p:cNvSpPr txBox="1"/>
          <p:nvPr/>
        </p:nvSpPr>
        <p:spPr>
          <a:xfrm>
            <a:off x="951259" y="1801708"/>
            <a:ext cx="1885799" cy="830997"/>
          </a:xfrm>
          <a:prstGeom prst="rect">
            <a:avLst/>
          </a:prstGeom>
          <a:noFill/>
          <a:ln>
            <a:solidFill>
              <a:srgbClr val="000000"/>
            </a:solidFill>
          </a:ln>
        </p:spPr>
        <p:txBody>
          <a:bodyPr wrap="square" rtlCol="0">
            <a:spAutoFit/>
          </a:bodyPr>
          <a:lstStyle/>
          <a:p>
            <a:r>
              <a:rPr lang="en-US" sz="1600" dirty="0">
                <a:latin typeface="Seravek Light"/>
                <a:cs typeface="Seravek Light"/>
              </a:rPr>
              <a:t>CSP Workshop @ Xerox PARC</a:t>
            </a:r>
          </a:p>
          <a:p>
            <a:r>
              <a:rPr lang="en-US" sz="1600" dirty="0">
                <a:latin typeface="Seravek Light"/>
                <a:cs typeface="Seravek Light"/>
              </a:rPr>
              <a:t>[soon to be IPSN]</a:t>
            </a:r>
          </a:p>
        </p:txBody>
      </p:sp>
      <p:sp>
        <p:nvSpPr>
          <p:cNvPr id="13" name="TextBox 12"/>
          <p:cNvSpPr txBox="1"/>
          <p:nvPr/>
        </p:nvSpPr>
        <p:spPr>
          <a:xfrm>
            <a:off x="1892981" y="4791440"/>
            <a:ext cx="2252299" cy="1077218"/>
          </a:xfrm>
          <a:prstGeom prst="rect">
            <a:avLst/>
          </a:prstGeom>
          <a:noFill/>
          <a:ln>
            <a:solidFill>
              <a:srgbClr val="000000"/>
            </a:solidFill>
          </a:ln>
        </p:spPr>
        <p:txBody>
          <a:bodyPr wrap="square" rtlCol="0">
            <a:spAutoFit/>
          </a:bodyPr>
          <a:lstStyle/>
          <a:p>
            <a:r>
              <a:rPr lang="en-US" sz="1600" dirty="0">
                <a:latin typeface="Seravek Light"/>
                <a:cs typeface="Seravek Light"/>
              </a:rPr>
              <a:t>Workshop on Wireless Sensor Networks and Applications</a:t>
            </a:r>
          </a:p>
          <a:p>
            <a:r>
              <a:rPr lang="en-US" sz="1600" dirty="0">
                <a:latin typeface="Seravek Light"/>
                <a:cs typeface="Seravek Light"/>
              </a:rPr>
              <a:t>[soon to be </a:t>
            </a:r>
            <a:r>
              <a:rPr lang="en-US" sz="1600" dirty="0" err="1">
                <a:latin typeface="Seravek Light"/>
                <a:cs typeface="Seravek Light"/>
              </a:rPr>
              <a:t>SenSys</a:t>
            </a:r>
            <a:r>
              <a:rPr lang="en-US" sz="1600" dirty="0">
                <a:latin typeface="Seravek Light"/>
                <a:cs typeface="Seravek Light"/>
              </a:rPr>
              <a:t>]</a:t>
            </a:r>
          </a:p>
        </p:txBody>
      </p:sp>
      <p:cxnSp>
        <p:nvCxnSpPr>
          <p:cNvPr id="14" name="Straight Connector 13"/>
          <p:cNvCxnSpPr/>
          <p:nvPr/>
        </p:nvCxnSpPr>
        <p:spPr>
          <a:xfrm flipV="1">
            <a:off x="1826795" y="2663481"/>
            <a:ext cx="0" cy="1052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422848" y="3725333"/>
            <a:ext cx="0" cy="105256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descr="Screen Shot 2016-02-15 at 05.30.59.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74369" y="1198880"/>
            <a:ext cx="1436884" cy="1584960"/>
          </a:xfrm>
          <a:prstGeom prst="rect">
            <a:avLst/>
          </a:prstGeom>
        </p:spPr>
      </p:pic>
      <p:cxnSp>
        <p:nvCxnSpPr>
          <p:cNvPr id="17" name="Straight Connector 16"/>
          <p:cNvCxnSpPr/>
          <p:nvPr/>
        </p:nvCxnSpPr>
        <p:spPr>
          <a:xfrm flipV="1">
            <a:off x="3384661" y="2672773"/>
            <a:ext cx="0" cy="105256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135025" y="2391807"/>
            <a:ext cx="1091324" cy="338554"/>
          </a:xfrm>
          <a:prstGeom prst="rect">
            <a:avLst/>
          </a:prstGeom>
          <a:noFill/>
        </p:spPr>
        <p:txBody>
          <a:bodyPr wrap="none" rtlCol="0">
            <a:spAutoFit/>
          </a:bodyPr>
          <a:lstStyle/>
          <a:p>
            <a:r>
              <a:rPr lang="en-US" sz="1600" dirty="0">
                <a:latin typeface="Seravek Light"/>
                <a:cs typeface="Seravek Light"/>
              </a:rPr>
              <a:t>First MICA</a:t>
            </a:r>
          </a:p>
        </p:txBody>
      </p:sp>
      <p:pic>
        <p:nvPicPr>
          <p:cNvPr id="19" name="Picture 18"/>
          <p:cNvPicPr>
            <a:picLocks noChangeAspect="1"/>
          </p:cNvPicPr>
          <p:nvPr/>
        </p:nvPicPr>
        <p:blipFill>
          <a:blip r:embed="rId5"/>
          <a:stretch>
            <a:fillRect/>
          </a:stretch>
        </p:blipFill>
        <p:spPr>
          <a:xfrm>
            <a:off x="4304852" y="4362028"/>
            <a:ext cx="1699613" cy="1537409"/>
          </a:xfrm>
          <a:prstGeom prst="rect">
            <a:avLst/>
          </a:prstGeom>
        </p:spPr>
      </p:pic>
      <p:cxnSp>
        <p:nvCxnSpPr>
          <p:cNvPr id="20" name="Straight Connector 19"/>
          <p:cNvCxnSpPr/>
          <p:nvPr/>
        </p:nvCxnSpPr>
        <p:spPr>
          <a:xfrm flipV="1">
            <a:off x="4576768" y="3716041"/>
            <a:ext cx="0" cy="105256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164573" y="5714770"/>
            <a:ext cx="862287" cy="338554"/>
          </a:xfrm>
          <a:prstGeom prst="rect">
            <a:avLst/>
          </a:prstGeom>
          <a:noFill/>
        </p:spPr>
        <p:txBody>
          <a:bodyPr wrap="none" rtlCol="0">
            <a:spAutoFit/>
          </a:bodyPr>
          <a:lstStyle/>
          <a:p>
            <a:r>
              <a:rPr lang="en-US" sz="1600" dirty="0" err="1">
                <a:latin typeface="Seravek Light"/>
                <a:cs typeface="Seravek Light"/>
              </a:rPr>
              <a:t>BTNode</a:t>
            </a:r>
            <a:endParaRPr lang="en-US" sz="1600" dirty="0">
              <a:latin typeface="Seravek Light"/>
              <a:cs typeface="Seravek Light"/>
            </a:endParaRPr>
          </a:p>
        </p:txBody>
      </p:sp>
      <p:pic>
        <p:nvPicPr>
          <p:cNvPr id="22" name="Picture 21"/>
          <p:cNvPicPr>
            <a:picLocks noChangeAspect="1"/>
          </p:cNvPicPr>
          <p:nvPr/>
        </p:nvPicPr>
        <p:blipFill>
          <a:blip r:embed="rId6"/>
          <a:stretch>
            <a:fillRect/>
          </a:stretch>
        </p:blipFill>
        <p:spPr>
          <a:xfrm>
            <a:off x="8966423" y="1686970"/>
            <a:ext cx="2114511" cy="1409673"/>
          </a:xfrm>
          <a:prstGeom prst="rect">
            <a:avLst/>
          </a:prstGeom>
        </p:spPr>
      </p:pic>
      <p:cxnSp>
        <p:nvCxnSpPr>
          <p:cNvPr id="23" name="Straight Connector 22"/>
          <p:cNvCxnSpPr/>
          <p:nvPr/>
        </p:nvCxnSpPr>
        <p:spPr>
          <a:xfrm flipV="1">
            <a:off x="5782421" y="2663481"/>
            <a:ext cx="0" cy="1052560"/>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Picture 23" descr="Screen Shot 2016-02-15 at 05.38.2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99947" y="1021591"/>
            <a:ext cx="3711787" cy="1560232"/>
          </a:xfrm>
          <a:prstGeom prst="rect">
            <a:avLst/>
          </a:prstGeom>
        </p:spPr>
      </p:pic>
      <p:sp>
        <p:nvSpPr>
          <p:cNvPr id="25" name="TextBox 24"/>
          <p:cNvSpPr txBox="1"/>
          <p:nvPr/>
        </p:nvSpPr>
        <p:spPr>
          <a:xfrm>
            <a:off x="5896093" y="2581823"/>
            <a:ext cx="1712905" cy="338554"/>
          </a:xfrm>
          <a:prstGeom prst="rect">
            <a:avLst/>
          </a:prstGeom>
          <a:noFill/>
        </p:spPr>
        <p:txBody>
          <a:bodyPr wrap="none" rtlCol="0">
            <a:spAutoFit/>
          </a:bodyPr>
          <a:lstStyle/>
          <a:p>
            <a:r>
              <a:rPr lang="en-US" sz="1600" dirty="0">
                <a:latin typeface="Seravek Light"/>
                <a:cs typeface="Seravek Light"/>
              </a:rPr>
              <a:t>Great Duck Island</a:t>
            </a:r>
          </a:p>
        </p:txBody>
      </p:sp>
      <p:pic>
        <p:nvPicPr>
          <p:cNvPr id="26" name="Picture 25" descr="Screen Shot 2016-02-15 at 05.40.50.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88306" y="4362027"/>
            <a:ext cx="2568015" cy="1889380"/>
          </a:xfrm>
          <a:prstGeom prst="rect">
            <a:avLst/>
          </a:prstGeom>
        </p:spPr>
      </p:pic>
      <p:cxnSp>
        <p:nvCxnSpPr>
          <p:cNvPr id="29" name="Straight Connector 28"/>
          <p:cNvCxnSpPr/>
          <p:nvPr/>
        </p:nvCxnSpPr>
        <p:spPr>
          <a:xfrm flipH="1">
            <a:off x="0" y="3729588"/>
            <a:ext cx="6922347" cy="0"/>
          </a:xfrm>
          <a:prstGeom prst="line">
            <a:avLst/>
          </a:prstGeom>
          <a:ln w="38100" cmpd="sng"/>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9308572" y="3053171"/>
            <a:ext cx="1211101" cy="584775"/>
          </a:xfrm>
          <a:prstGeom prst="rect">
            <a:avLst/>
          </a:prstGeom>
          <a:noFill/>
        </p:spPr>
        <p:txBody>
          <a:bodyPr wrap="none" rtlCol="0">
            <a:spAutoFit/>
          </a:bodyPr>
          <a:lstStyle/>
          <a:p>
            <a:r>
              <a:rPr lang="en-US" sz="1600" dirty="0" err="1">
                <a:latin typeface="Seravek Light"/>
                <a:cs typeface="Seravek Light"/>
              </a:rPr>
              <a:t>TelosB</a:t>
            </a:r>
            <a:endParaRPr lang="en-US" sz="1600" dirty="0">
              <a:latin typeface="Seravek Light"/>
              <a:cs typeface="Seravek Light"/>
            </a:endParaRPr>
          </a:p>
          <a:p>
            <a:r>
              <a:rPr lang="en-US" sz="1600" dirty="0">
                <a:latin typeface="Seravek Light"/>
                <a:cs typeface="Seravek Light"/>
              </a:rPr>
              <a:t>(</a:t>
            </a:r>
            <a:r>
              <a:rPr lang="en-US" sz="1600" dirty="0" err="1">
                <a:latin typeface="Seravek Light"/>
                <a:cs typeface="Seravek Light"/>
              </a:rPr>
              <a:t>Tmote</a:t>
            </a:r>
            <a:r>
              <a:rPr lang="en-US" sz="1600" dirty="0">
                <a:latin typeface="Seravek Light"/>
                <a:cs typeface="Seravek Light"/>
              </a:rPr>
              <a:t> Sky)</a:t>
            </a:r>
          </a:p>
        </p:txBody>
      </p:sp>
      <p:pic>
        <p:nvPicPr>
          <p:cNvPr id="32" name="Picture 31"/>
          <p:cNvPicPr>
            <a:picLocks noChangeAspect="1"/>
          </p:cNvPicPr>
          <p:nvPr/>
        </p:nvPicPr>
        <p:blipFill>
          <a:blip r:embed="rId9"/>
          <a:stretch>
            <a:fillRect/>
          </a:stretch>
        </p:blipFill>
        <p:spPr>
          <a:xfrm>
            <a:off x="11053840" y="1126386"/>
            <a:ext cx="945856" cy="989389"/>
          </a:xfrm>
          <a:prstGeom prst="rect">
            <a:avLst/>
          </a:prstGeom>
        </p:spPr>
      </p:pic>
      <p:sp>
        <p:nvSpPr>
          <p:cNvPr id="33" name="TextBox 32"/>
          <p:cNvSpPr txBox="1"/>
          <p:nvPr/>
        </p:nvSpPr>
        <p:spPr>
          <a:xfrm>
            <a:off x="10997324" y="2173458"/>
            <a:ext cx="1108765" cy="830997"/>
          </a:xfrm>
          <a:prstGeom prst="rect">
            <a:avLst/>
          </a:prstGeom>
          <a:noFill/>
        </p:spPr>
        <p:txBody>
          <a:bodyPr wrap="none" rtlCol="0">
            <a:spAutoFit/>
          </a:bodyPr>
          <a:lstStyle/>
          <a:p>
            <a:r>
              <a:rPr lang="en-US" sz="1600" dirty="0">
                <a:latin typeface="Seravek Light"/>
                <a:cs typeface="Seravek Light"/>
              </a:rPr>
              <a:t>Epic Core</a:t>
            </a:r>
          </a:p>
          <a:p>
            <a:r>
              <a:rPr lang="en-US" sz="1600" dirty="0">
                <a:latin typeface="Seravek Light"/>
                <a:cs typeface="Seravek Light"/>
              </a:rPr>
              <a:t>(modular</a:t>
            </a:r>
          </a:p>
          <a:p>
            <a:r>
              <a:rPr lang="en-US" sz="1600" dirty="0">
                <a:latin typeface="Seravek Light"/>
                <a:cs typeface="Seravek Light"/>
              </a:rPr>
              <a:t>platforms)</a:t>
            </a:r>
          </a:p>
        </p:txBody>
      </p:sp>
      <p:cxnSp>
        <p:nvCxnSpPr>
          <p:cNvPr id="34" name="Straight Connector 33"/>
          <p:cNvCxnSpPr/>
          <p:nvPr/>
        </p:nvCxnSpPr>
        <p:spPr>
          <a:xfrm flipH="1" flipV="1">
            <a:off x="5782424" y="3725334"/>
            <a:ext cx="516777" cy="758613"/>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96211" y="6258375"/>
            <a:ext cx="798167" cy="338554"/>
          </a:xfrm>
          <a:prstGeom prst="rect">
            <a:avLst/>
          </a:prstGeom>
          <a:noFill/>
        </p:spPr>
        <p:txBody>
          <a:bodyPr wrap="none" rtlCol="0">
            <a:spAutoFit/>
          </a:bodyPr>
          <a:lstStyle/>
          <a:p>
            <a:r>
              <a:rPr lang="en-US" sz="1600" dirty="0">
                <a:latin typeface="Seravek Light"/>
                <a:cs typeface="Seravek Light"/>
              </a:rPr>
              <a:t>B-MAC</a:t>
            </a:r>
          </a:p>
        </p:txBody>
      </p:sp>
      <p:sp>
        <p:nvSpPr>
          <p:cNvPr id="3" name="TextBox 2">
            <a:extLst>
              <a:ext uri="{FF2B5EF4-FFF2-40B4-BE49-F238E27FC236}">
                <a16:creationId xmlns:a16="http://schemas.microsoft.com/office/drawing/2014/main" id="{539521C1-0D52-C442-9829-626CE97FD24F}"/>
              </a:ext>
            </a:extLst>
          </p:cNvPr>
          <p:cNvSpPr txBox="1"/>
          <p:nvPr/>
        </p:nvSpPr>
        <p:spPr>
          <a:xfrm>
            <a:off x="99504" y="3228525"/>
            <a:ext cx="957442" cy="461665"/>
          </a:xfrm>
          <a:prstGeom prst="rect">
            <a:avLst/>
          </a:prstGeom>
          <a:noFill/>
        </p:spPr>
        <p:txBody>
          <a:bodyPr wrap="none" rtlCol="0">
            <a:spAutoFit/>
          </a:bodyPr>
          <a:lstStyle/>
          <a:p>
            <a:r>
              <a:rPr lang="en-US" sz="2400" b="1" dirty="0">
                <a:solidFill>
                  <a:schemeClr val="accent6"/>
                </a:solidFill>
                <a:latin typeface="Seravek Light"/>
                <a:cs typeface="Seravek Light"/>
              </a:rPr>
              <a:t>~1999</a:t>
            </a:r>
          </a:p>
        </p:txBody>
      </p:sp>
      <p:sp>
        <p:nvSpPr>
          <p:cNvPr id="31" name="TextBox 30">
            <a:extLst>
              <a:ext uri="{FF2B5EF4-FFF2-40B4-BE49-F238E27FC236}">
                <a16:creationId xmlns:a16="http://schemas.microsoft.com/office/drawing/2014/main" id="{9BBAD183-A0FB-4746-B6BE-8A3FC0D76F80}"/>
              </a:ext>
            </a:extLst>
          </p:cNvPr>
          <p:cNvSpPr txBox="1"/>
          <p:nvPr/>
        </p:nvSpPr>
        <p:spPr>
          <a:xfrm>
            <a:off x="10605970" y="3182857"/>
            <a:ext cx="1027204" cy="461665"/>
          </a:xfrm>
          <a:prstGeom prst="rect">
            <a:avLst/>
          </a:prstGeom>
          <a:noFill/>
        </p:spPr>
        <p:txBody>
          <a:bodyPr wrap="none" rtlCol="0">
            <a:spAutoFit/>
          </a:bodyPr>
          <a:lstStyle/>
          <a:p>
            <a:r>
              <a:rPr lang="en-US" sz="2400" b="1" dirty="0">
                <a:solidFill>
                  <a:schemeClr val="accent6"/>
                </a:solidFill>
                <a:latin typeface="Seravek Light"/>
                <a:cs typeface="Seravek Light"/>
              </a:rPr>
              <a:t>~2009</a:t>
            </a:r>
          </a:p>
        </p:txBody>
      </p:sp>
    </p:spTree>
    <p:extLst>
      <p:ext uri="{BB962C8B-B14F-4D97-AF65-F5344CB8AC3E}">
        <p14:creationId xmlns:p14="http://schemas.microsoft.com/office/powerpoint/2010/main" val="385758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P spid="21" grpId="0"/>
      <p:bldP spid="25" grpId="0"/>
      <p:bldP spid="30" grpId="0"/>
      <p:bldP spid="33"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Where are we right now?</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25</a:t>
            </a:fld>
            <a:endParaRPr lang="sv-SE" dirty="0"/>
          </a:p>
        </p:txBody>
      </p:sp>
      <p:pic>
        <p:nvPicPr>
          <p:cNvPr id="6" name="Picture 5" descr="A picture containing person, electronics, close&#10;&#10;Description automatically generated">
            <a:extLst>
              <a:ext uri="{FF2B5EF4-FFF2-40B4-BE49-F238E27FC236}">
                <a16:creationId xmlns:a16="http://schemas.microsoft.com/office/drawing/2014/main" id="{DCDF1921-F823-608D-3FF1-B3879D70EB5C}"/>
              </a:ext>
            </a:extLst>
          </p:cNvPr>
          <p:cNvPicPr>
            <a:picLocks noChangeAspect="1"/>
          </p:cNvPicPr>
          <p:nvPr/>
        </p:nvPicPr>
        <p:blipFill>
          <a:blip r:embed="rId2"/>
          <a:stretch>
            <a:fillRect/>
          </a:stretch>
        </p:blipFill>
        <p:spPr>
          <a:xfrm>
            <a:off x="6238886" y="1624018"/>
            <a:ext cx="3447402" cy="2084857"/>
          </a:xfrm>
          <a:prstGeom prst="rect">
            <a:avLst/>
          </a:prstGeom>
        </p:spPr>
      </p:pic>
      <p:pic>
        <p:nvPicPr>
          <p:cNvPr id="9" name="Picture 8" descr="A picture containing stationary, pencil, dark, cloudy&#10;&#10;Description automatically generated">
            <a:extLst>
              <a:ext uri="{FF2B5EF4-FFF2-40B4-BE49-F238E27FC236}">
                <a16:creationId xmlns:a16="http://schemas.microsoft.com/office/drawing/2014/main" id="{8F995991-2D83-D074-CF27-E29B243B5500}"/>
              </a:ext>
            </a:extLst>
          </p:cNvPr>
          <p:cNvPicPr>
            <a:picLocks noChangeAspect="1"/>
          </p:cNvPicPr>
          <p:nvPr/>
        </p:nvPicPr>
        <p:blipFill>
          <a:blip r:embed="rId3"/>
          <a:stretch>
            <a:fillRect/>
          </a:stretch>
        </p:blipFill>
        <p:spPr>
          <a:xfrm>
            <a:off x="2157658" y="1632564"/>
            <a:ext cx="3127285" cy="2084857"/>
          </a:xfrm>
          <a:prstGeom prst="rect">
            <a:avLst/>
          </a:prstGeom>
        </p:spPr>
      </p:pic>
      <p:pic>
        <p:nvPicPr>
          <p:cNvPr id="11" name="Picture 10" descr="A pair of black sunglasses&#10;&#10;Description automatically generated with medium confidence">
            <a:extLst>
              <a:ext uri="{FF2B5EF4-FFF2-40B4-BE49-F238E27FC236}">
                <a16:creationId xmlns:a16="http://schemas.microsoft.com/office/drawing/2014/main" id="{6842E0BD-978A-2E1F-CDB3-196C5B33DCE3}"/>
              </a:ext>
            </a:extLst>
          </p:cNvPr>
          <p:cNvPicPr>
            <a:picLocks noChangeAspect="1"/>
          </p:cNvPicPr>
          <p:nvPr/>
        </p:nvPicPr>
        <p:blipFill>
          <a:blip r:embed="rId4"/>
          <a:stretch>
            <a:fillRect/>
          </a:stretch>
        </p:blipFill>
        <p:spPr>
          <a:xfrm>
            <a:off x="3836112" y="4021924"/>
            <a:ext cx="4206173" cy="2334426"/>
          </a:xfrm>
          <a:prstGeom prst="rect">
            <a:avLst/>
          </a:prstGeom>
        </p:spPr>
      </p:pic>
    </p:spTree>
    <p:extLst>
      <p:ext uri="{BB962C8B-B14F-4D97-AF65-F5344CB8AC3E}">
        <p14:creationId xmlns:p14="http://schemas.microsoft.com/office/powerpoint/2010/main" val="260383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41" y="365125"/>
            <a:ext cx="11995139" cy="1325563"/>
          </a:xfrm>
        </p:spPr>
        <p:txBody>
          <a:bodyPr>
            <a:noAutofit/>
          </a:bodyPr>
          <a:lstStyle/>
          <a:p>
            <a:r>
              <a:rPr lang="en-US" dirty="0" err="1">
                <a:latin typeface="+mn-lt"/>
              </a:rPr>
              <a:t>WilIoT</a:t>
            </a:r>
            <a:r>
              <a:rPr lang="en-US" dirty="0">
                <a:latin typeface="+mn-lt"/>
              </a:rPr>
              <a:t>: battery-free, </a:t>
            </a:r>
            <a:r>
              <a:rPr lang="en-US" dirty="0" err="1">
                <a:latin typeface="+mn-lt"/>
              </a:rPr>
              <a:t>bluetooth</a:t>
            </a:r>
            <a:r>
              <a:rPr lang="en-US" dirty="0">
                <a:latin typeface="+mn-lt"/>
              </a:rPr>
              <a:t>, stickers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26</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3" name="Battery-Free Bluetooth Sensor Tag Demo.mp4" descr="Battery-Free Bluetooth Sensor Tag Demo.mp4">
            <a:hlinkClick r:id="" action="ppaction://media"/>
            <a:extLst>
              <a:ext uri="{FF2B5EF4-FFF2-40B4-BE49-F238E27FC236}">
                <a16:creationId xmlns:a16="http://schemas.microsoft.com/office/drawing/2014/main" id="{9C3E6F25-B120-FCC3-560E-3ED3CD6CEC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97242" y="1500854"/>
            <a:ext cx="8460336" cy="4758939"/>
          </a:xfrm>
          <a:prstGeom prst="rect">
            <a:avLst/>
          </a:prstGeom>
        </p:spPr>
      </p:pic>
    </p:spTree>
    <p:extLst>
      <p:ext uri="{BB962C8B-B14F-4D97-AF65-F5344CB8AC3E}">
        <p14:creationId xmlns:p14="http://schemas.microsoft.com/office/powerpoint/2010/main" val="961648818"/>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41" y="365125"/>
            <a:ext cx="11995139" cy="1325563"/>
          </a:xfrm>
        </p:spPr>
        <p:txBody>
          <a:bodyPr>
            <a:noAutofit/>
          </a:bodyPr>
          <a:lstStyle/>
          <a:p>
            <a:r>
              <a:rPr lang="en-US" dirty="0">
                <a:latin typeface="+mn-lt"/>
              </a:rPr>
              <a:t>Readings for next week: Vision paper</a:t>
            </a:r>
          </a:p>
        </p:txBody>
      </p:sp>
      <p:sp>
        <p:nvSpPr>
          <p:cNvPr id="3" name="Content Placeholder 2"/>
          <p:cNvSpPr>
            <a:spLocks noGrp="1"/>
          </p:cNvSpPr>
          <p:nvPr>
            <p:ph idx="1"/>
          </p:nvPr>
        </p:nvSpPr>
        <p:spPr>
          <a:xfrm>
            <a:off x="222927" y="1754134"/>
            <a:ext cx="11657186" cy="4249717"/>
          </a:xfrm>
        </p:spPr>
        <p:txBody>
          <a:bodyPr>
            <a:normAutofit/>
          </a:bodyPr>
          <a:lstStyle/>
          <a:p>
            <a:pPr marL="0" indent="0">
              <a:buNone/>
            </a:pPr>
            <a:endParaRPr lang="en-US" dirty="0">
              <a:latin typeface="+mj-lt"/>
            </a:endParaRPr>
          </a:p>
          <a:p>
            <a:pPr marL="0" indent="0" algn="ctr">
              <a:buNone/>
            </a:pPr>
            <a:r>
              <a:rPr lang="en-US" sz="3600" dirty="0">
                <a:latin typeface="+mj-lt"/>
              </a:rPr>
              <a:t>“The computer for 21</a:t>
            </a:r>
            <a:r>
              <a:rPr lang="en-US" sz="3600" baseline="30000" dirty="0">
                <a:latin typeface="+mj-lt"/>
              </a:rPr>
              <a:t>st</a:t>
            </a:r>
            <a:r>
              <a:rPr lang="en-US" sz="3600" dirty="0">
                <a:latin typeface="+mj-lt"/>
              </a:rPr>
              <a:t> Century, Scientific American, 1991”</a:t>
            </a:r>
          </a:p>
          <a:p>
            <a:pPr marL="0" indent="0" algn="ctr">
              <a:buNone/>
            </a:pPr>
            <a:endParaRPr lang="en-US" sz="3600" dirty="0">
              <a:latin typeface="+mj-lt"/>
            </a:endParaRPr>
          </a:p>
          <a:p>
            <a:pPr marL="0" indent="0" algn="ctr">
              <a:buNone/>
            </a:pPr>
            <a:r>
              <a:rPr lang="en-SG" sz="3600" dirty="0">
                <a:latin typeface="+mj-lt"/>
              </a:rPr>
              <a:t>“Next Century Challenges: Mobile Networking for “Smart Dust” , ACM </a:t>
            </a:r>
            <a:r>
              <a:rPr lang="en-SG" sz="3600" dirty="0" err="1">
                <a:latin typeface="+mj-lt"/>
              </a:rPr>
              <a:t>Mobicom</a:t>
            </a:r>
            <a:r>
              <a:rPr lang="en-SG" sz="3600" dirty="0">
                <a:latin typeface="+mj-lt"/>
              </a:rPr>
              <a:t> 1999”</a:t>
            </a:r>
            <a:endParaRPr lang="en-US" sz="3600"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27</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Tree>
    <p:extLst>
      <p:ext uri="{BB962C8B-B14F-4D97-AF65-F5344CB8AC3E}">
        <p14:creationId xmlns:p14="http://schemas.microsoft.com/office/powerpoint/2010/main" val="400549232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6"/>
            <a:ext cx="11126973" cy="3129145"/>
          </a:xfrm>
        </p:spPr>
        <p:txBody>
          <a:bodyPr>
            <a:normAutofit/>
          </a:bodyPr>
          <a:lstStyle/>
          <a:p>
            <a:r>
              <a:rPr lang="en-US" dirty="0">
                <a:latin typeface="+mj-lt"/>
              </a:rPr>
              <a:t>Administrative and other information</a:t>
            </a:r>
          </a:p>
          <a:p>
            <a:r>
              <a:rPr lang="en-US" dirty="0">
                <a:latin typeface="+mj-lt"/>
              </a:rPr>
              <a:t>Ubiquitous computing visions</a:t>
            </a:r>
          </a:p>
          <a:p>
            <a:r>
              <a:rPr lang="en-US" sz="3400" b="1" dirty="0">
                <a:latin typeface="+mj-lt"/>
              </a:rPr>
              <a:t>Picking problems for the project?</a:t>
            </a:r>
          </a:p>
          <a:p>
            <a:r>
              <a:rPr lang="en-US" dirty="0">
                <a:latin typeface="+mj-lt"/>
              </a:rPr>
              <a:t>Reading summary for submission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28</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dirty="0">
                <a:latin typeface="+mn-lt"/>
              </a:rPr>
              <a:t>Roadmap of the presentation</a:t>
            </a:r>
            <a:endParaRPr lang="en-SE"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79767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normAutofit/>
          </a:bodyPr>
          <a:lstStyle/>
          <a:p>
            <a:r>
              <a:rPr lang="en-US" sz="4800" dirty="0">
                <a:latin typeface="+mn-lt"/>
              </a:rPr>
              <a:t>Course project discussion</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29</a:t>
            </a:fld>
            <a:endParaRPr lang="sv-SE" dirty="0"/>
          </a:p>
        </p:txBody>
      </p:sp>
      <p:sp>
        <p:nvSpPr>
          <p:cNvPr id="3" name="Content Placeholder 2">
            <a:extLst>
              <a:ext uri="{FF2B5EF4-FFF2-40B4-BE49-F238E27FC236}">
                <a16:creationId xmlns:a16="http://schemas.microsoft.com/office/drawing/2014/main" id="{B59FA4BD-B5BC-C664-2EE4-089E29AFD8D3}"/>
              </a:ext>
            </a:extLst>
          </p:cNvPr>
          <p:cNvSpPr>
            <a:spLocks noGrp="1"/>
          </p:cNvSpPr>
          <p:nvPr>
            <p:ph idx="1"/>
          </p:nvPr>
        </p:nvSpPr>
        <p:spPr>
          <a:xfrm>
            <a:off x="666427" y="1754134"/>
            <a:ext cx="11213686" cy="4249717"/>
          </a:xfrm>
        </p:spPr>
        <p:txBody>
          <a:bodyPr>
            <a:normAutofit/>
          </a:bodyPr>
          <a:lstStyle/>
          <a:p>
            <a:r>
              <a:rPr lang="en-US" dirty="0">
                <a:latin typeface="+mj-lt"/>
              </a:rPr>
              <a:t>Looking for ideas: Office hours, we can discuss projects</a:t>
            </a:r>
          </a:p>
          <a:p>
            <a:r>
              <a:rPr lang="en-US" dirty="0">
                <a:latin typeface="+mj-lt"/>
              </a:rPr>
              <a:t>Working in team is okay with conditions</a:t>
            </a:r>
          </a:p>
          <a:p>
            <a:r>
              <a:rPr lang="en-US" dirty="0">
                <a:latin typeface="+mj-lt"/>
              </a:rPr>
              <a:t>Can extend and adapt an existing research project </a:t>
            </a:r>
          </a:p>
          <a:p>
            <a:r>
              <a:rPr lang="en-US" dirty="0">
                <a:latin typeface="+mj-lt"/>
              </a:rPr>
              <a:t>How to draft problem statement and select projects?</a:t>
            </a:r>
          </a:p>
          <a:p>
            <a:r>
              <a:rPr lang="en-US" dirty="0">
                <a:latin typeface="+mj-lt"/>
              </a:rPr>
              <a:t>Examples</a:t>
            </a:r>
          </a:p>
          <a:p>
            <a:pPr lvl="1"/>
            <a:r>
              <a:rPr lang="en-US" dirty="0">
                <a:latin typeface="+mj-lt"/>
              </a:rPr>
              <a:t>Exploring and designing databases for internet of things</a:t>
            </a:r>
          </a:p>
          <a:p>
            <a:pPr lvl="1"/>
            <a:r>
              <a:rPr lang="en-US" dirty="0">
                <a:latin typeface="+mj-lt"/>
              </a:rPr>
              <a:t>Security of energy harvesting devices</a:t>
            </a:r>
          </a:p>
          <a:p>
            <a:pPr lvl="1"/>
            <a:r>
              <a:rPr lang="en-US" dirty="0">
                <a:latin typeface="+mj-lt"/>
              </a:rPr>
              <a:t>Sensing using earphones</a:t>
            </a:r>
          </a:p>
        </p:txBody>
      </p:sp>
    </p:spTree>
    <p:extLst>
      <p:ext uri="{BB962C8B-B14F-4D97-AF65-F5344CB8AC3E}">
        <p14:creationId xmlns:p14="http://schemas.microsoft.com/office/powerpoint/2010/main" val="158347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63534"/>
            <a:ext cx="11359473" cy="2930931"/>
          </a:xfrm>
        </p:spPr>
        <p:txBody>
          <a:bodyPr>
            <a:normAutofit/>
          </a:bodyPr>
          <a:lstStyle/>
          <a:p>
            <a:r>
              <a:rPr lang="en-US" dirty="0">
                <a:latin typeface="+mj-lt"/>
              </a:rPr>
              <a:t>Course code: 6204, Wednesdays – 2 pm to 4 pm</a:t>
            </a:r>
          </a:p>
          <a:p>
            <a:r>
              <a:rPr lang="en-US" dirty="0">
                <a:latin typeface="+mj-lt"/>
              </a:rPr>
              <a:t>Course website: Weiser page, Credits: 4</a:t>
            </a:r>
          </a:p>
          <a:p>
            <a:r>
              <a:rPr lang="en-US" dirty="0">
                <a:latin typeface="+mj-lt"/>
              </a:rPr>
              <a:t>Office hours: COM3 - #2 – 25, Friday : 4 – 6 pm  (by appointment)</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838200" y="365125"/>
            <a:ext cx="10515600" cy="1325563"/>
          </a:xfrm>
        </p:spPr>
        <p:txBody>
          <a:bodyPr>
            <a:normAutofit/>
          </a:bodyPr>
          <a:lstStyle/>
          <a:p>
            <a:r>
              <a:rPr lang="en-GB" dirty="0">
                <a:latin typeface="+mn-lt"/>
              </a:rPr>
              <a:t>General course information</a:t>
            </a:r>
            <a:endParaRPr lang="en-SE" dirty="0">
              <a:latin typeface="+mn-lt"/>
            </a:endParaRPr>
          </a:p>
        </p:txBody>
      </p:sp>
    </p:spTree>
    <p:extLst>
      <p:ext uri="{BB962C8B-B14F-4D97-AF65-F5344CB8AC3E}">
        <p14:creationId xmlns:p14="http://schemas.microsoft.com/office/powerpoint/2010/main" val="36314055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30</a:t>
            </a:fld>
            <a:endParaRPr lang="sv-SE" dirty="0"/>
          </a:p>
        </p:txBody>
      </p:sp>
      <p:sp>
        <p:nvSpPr>
          <p:cNvPr id="10" name="Title 1">
            <a:extLst>
              <a:ext uri="{FF2B5EF4-FFF2-40B4-BE49-F238E27FC236}">
                <a16:creationId xmlns:a16="http://schemas.microsoft.com/office/drawing/2014/main" id="{39D77D5E-7CD8-B2DF-D637-2CC7CF5BCCE1}"/>
              </a:ext>
            </a:extLst>
          </p:cNvPr>
          <p:cNvSpPr txBox="1">
            <a:spLocks/>
          </p:cNvSpPr>
          <p:nvPr/>
        </p:nvSpPr>
        <p:spPr>
          <a:xfrm>
            <a:off x="750300" y="327115"/>
            <a:ext cx="8875059" cy="788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The </a:t>
            </a:r>
            <a:r>
              <a:rPr lang="en-US" dirty="0" err="1">
                <a:latin typeface="+mn-lt"/>
              </a:rPr>
              <a:t>Heilmeier</a:t>
            </a:r>
            <a:r>
              <a:rPr lang="en-US" dirty="0">
                <a:latin typeface="+mn-lt"/>
              </a:rPr>
              <a:t> Catechism</a:t>
            </a:r>
          </a:p>
        </p:txBody>
      </p:sp>
      <p:sp>
        <p:nvSpPr>
          <p:cNvPr id="11" name="Content Placeholder 5">
            <a:extLst>
              <a:ext uri="{FF2B5EF4-FFF2-40B4-BE49-F238E27FC236}">
                <a16:creationId xmlns:a16="http://schemas.microsoft.com/office/drawing/2014/main" id="{DF6A0958-C448-E3FE-367F-157EC947A2D4}"/>
              </a:ext>
            </a:extLst>
          </p:cNvPr>
          <p:cNvSpPr txBox="1">
            <a:spLocks/>
          </p:cNvSpPr>
          <p:nvPr/>
        </p:nvSpPr>
        <p:spPr>
          <a:xfrm>
            <a:off x="874287" y="1523323"/>
            <a:ext cx="8875059" cy="4188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George H. </a:t>
            </a:r>
            <a:r>
              <a:rPr lang="en-US" dirty="0" err="1"/>
              <a:t>Heilmeier</a:t>
            </a:r>
            <a:endParaRPr lang="en-US" dirty="0"/>
          </a:p>
          <a:p>
            <a:pPr lvl="1"/>
            <a:r>
              <a:rPr lang="en-US" dirty="0"/>
              <a:t>Director of DARPA, 1975-1977</a:t>
            </a:r>
          </a:p>
          <a:p>
            <a:pPr lvl="1"/>
            <a:r>
              <a:rPr lang="en-US" dirty="0"/>
              <a:t>Invented LCD displays</a:t>
            </a:r>
          </a:p>
          <a:p>
            <a:pPr lvl="1"/>
            <a:endParaRPr lang="en-US" dirty="0"/>
          </a:p>
          <a:p>
            <a:r>
              <a:rPr lang="en-US" dirty="0"/>
              <a:t>DARPA funds research projects</a:t>
            </a:r>
          </a:p>
          <a:p>
            <a:pPr lvl="1"/>
            <a:r>
              <a:rPr lang="en-US" dirty="0"/>
              <a:t>But which ones to take risks on?</a:t>
            </a:r>
          </a:p>
        </p:txBody>
      </p:sp>
      <p:pic>
        <p:nvPicPr>
          <p:cNvPr id="12" name="Picture 2" descr="The Heilmeier Catechism&quot;">
            <a:extLst>
              <a:ext uri="{FF2B5EF4-FFF2-40B4-BE49-F238E27FC236}">
                <a16:creationId xmlns:a16="http://schemas.microsoft.com/office/drawing/2014/main" id="{5134A0B2-294C-4DCC-FDD3-E6795DD810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74" t="9342" r="22834" b="11004"/>
          <a:stretch/>
        </p:blipFill>
        <p:spPr bwMode="auto">
          <a:xfrm>
            <a:off x="7822033" y="1116009"/>
            <a:ext cx="3189249" cy="239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90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31</a:t>
            </a:fld>
            <a:endParaRPr lang="sv-SE" dirty="0"/>
          </a:p>
        </p:txBody>
      </p:sp>
      <p:sp>
        <p:nvSpPr>
          <p:cNvPr id="10" name="Title 1">
            <a:extLst>
              <a:ext uri="{FF2B5EF4-FFF2-40B4-BE49-F238E27FC236}">
                <a16:creationId xmlns:a16="http://schemas.microsoft.com/office/drawing/2014/main" id="{39D77D5E-7CD8-B2DF-D637-2CC7CF5BCCE1}"/>
              </a:ext>
            </a:extLst>
          </p:cNvPr>
          <p:cNvSpPr txBox="1">
            <a:spLocks/>
          </p:cNvSpPr>
          <p:nvPr/>
        </p:nvSpPr>
        <p:spPr>
          <a:xfrm>
            <a:off x="750300" y="327115"/>
            <a:ext cx="8875059" cy="788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The </a:t>
            </a:r>
            <a:r>
              <a:rPr lang="en-US" dirty="0" err="1">
                <a:latin typeface="+mn-lt"/>
              </a:rPr>
              <a:t>Heilmeier</a:t>
            </a:r>
            <a:r>
              <a:rPr lang="en-US" dirty="0">
                <a:latin typeface="+mn-lt"/>
              </a:rPr>
              <a:t> Catechism</a:t>
            </a:r>
          </a:p>
        </p:txBody>
      </p:sp>
      <p:sp>
        <p:nvSpPr>
          <p:cNvPr id="2" name="Content Placeholder 2">
            <a:extLst>
              <a:ext uri="{FF2B5EF4-FFF2-40B4-BE49-F238E27FC236}">
                <a16:creationId xmlns:a16="http://schemas.microsoft.com/office/drawing/2014/main" id="{EC37B0A6-C750-3B2D-9EC8-DE31DF103D1A}"/>
              </a:ext>
            </a:extLst>
          </p:cNvPr>
          <p:cNvSpPr>
            <a:spLocks noGrp="1"/>
          </p:cNvSpPr>
          <p:nvPr>
            <p:ph idx="1"/>
          </p:nvPr>
        </p:nvSpPr>
        <p:spPr>
          <a:xfrm>
            <a:off x="438996" y="1262613"/>
            <a:ext cx="11340628" cy="4689952"/>
          </a:xfrm>
        </p:spPr>
        <p:txBody>
          <a:bodyPr>
            <a:normAutofit/>
          </a:bodyPr>
          <a:lstStyle/>
          <a:p>
            <a:r>
              <a:rPr lang="en-US" dirty="0">
                <a:latin typeface="+mj-lt"/>
              </a:rPr>
              <a:t>What are you trying to do? Articulate your objectives using absolutely no jargon. </a:t>
            </a:r>
          </a:p>
          <a:p>
            <a:r>
              <a:rPr lang="en-US" dirty="0">
                <a:latin typeface="+mj-lt"/>
              </a:rPr>
              <a:t>How is it done today, and what are the limits of current practice? </a:t>
            </a:r>
          </a:p>
          <a:p>
            <a:r>
              <a:rPr lang="en-US" dirty="0">
                <a:latin typeface="+mj-lt"/>
              </a:rPr>
              <a:t>What is new in your approach and why do you think it will be successful? </a:t>
            </a:r>
          </a:p>
          <a:p>
            <a:r>
              <a:rPr lang="en-US" dirty="0">
                <a:latin typeface="+mj-lt"/>
              </a:rPr>
              <a:t>Who cares? If you succeed, what difference will it make? </a:t>
            </a:r>
          </a:p>
          <a:p>
            <a:r>
              <a:rPr lang="en-US" dirty="0">
                <a:latin typeface="+mj-lt"/>
              </a:rPr>
              <a:t>What are the risks? </a:t>
            </a:r>
          </a:p>
          <a:p>
            <a:r>
              <a:rPr lang="en-US" dirty="0">
                <a:latin typeface="+mj-lt"/>
              </a:rPr>
              <a:t>How much will it cost? </a:t>
            </a:r>
          </a:p>
          <a:p>
            <a:r>
              <a:rPr lang="en-US" dirty="0">
                <a:latin typeface="+mj-lt"/>
              </a:rPr>
              <a:t>How long will it take? </a:t>
            </a:r>
          </a:p>
          <a:p>
            <a:r>
              <a:rPr lang="en-US" dirty="0">
                <a:latin typeface="+mj-lt"/>
              </a:rPr>
              <a:t>What are the mid-term and final “exams” to check for success? </a:t>
            </a:r>
          </a:p>
          <a:p>
            <a:endParaRPr lang="en-US" dirty="0"/>
          </a:p>
        </p:txBody>
      </p:sp>
    </p:spTree>
    <p:extLst>
      <p:ext uri="{BB962C8B-B14F-4D97-AF65-F5344CB8AC3E}">
        <p14:creationId xmlns:p14="http://schemas.microsoft.com/office/powerpoint/2010/main" val="718324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32</a:t>
            </a:fld>
            <a:endParaRPr lang="sv-SE" dirty="0"/>
          </a:p>
        </p:txBody>
      </p:sp>
      <p:sp>
        <p:nvSpPr>
          <p:cNvPr id="10" name="Title 1">
            <a:extLst>
              <a:ext uri="{FF2B5EF4-FFF2-40B4-BE49-F238E27FC236}">
                <a16:creationId xmlns:a16="http://schemas.microsoft.com/office/drawing/2014/main" id="{39D77D5E-7CD8-B2DF-D637-2CC7CF5BCCE1}"/>
              </a:ext>
            </a:extLst>
          </p:cNvPr>
          <p:cNvSpPr txBox="1">
            <a:spLocks/>
          </p:cNvSpPr>
          <p:nvPr/>
        </p:nvSpPr>
        <p:spPr>
          <a:xfrm>
            <a:off x="750300" y="327115"/>
            <a:ext cx="8875059" cy="788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Most importantly</a:t>
            </a:r>
          </a:p>
        </p:txBody>
      </p:sp>
      <p:sp>
        <p:nvSpPr>
          <p:cNvPr id="8" name="Rectangle 3">
            <a:extLst>
              <a:ext uri="{FF2B5EF4-FFF2-40B4-BE49-F238E27FC236}">
                <a16:creationId xmlns:a16="http://schemas.microsoft.com/office/drawing/2014/main" id="{E705058B-A624-9334-F611-214D4943B188}"/>
              </a:ext>
            </a:extLst>
          </p:cNvPr>
          <p:cNvSpPr txBox="1">
            <a:spLocks noChangeArrowheads="1"/>
          </p:cNvSpPr>
          <p:nvPr/>
        </p:nvSpPr>
        <p:spPr>
          <a:xfrm>
            <a:off x="750300" y="1297779"/>
            <a:ext cx="10439400" cy="4876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a:t>
            </a:r>
            <a:r>
              <a:rPr lang="en-US" altLang="en-US" dirty="0">
                <a:latin typeface="+mj-lt"/>
              </a:rPr>
              <a:t>Applications are of course the whole point of ubiquitous computing”</a:t>
            </a:r>
          </a:p>
          <a:p>
            <a:pPr lvl="1"/>
            <a:r>
              <a:rPr lang="en-US" altLang="en-US" dirty="0">
                <a:latin typeface="+mj-lt"/>
              </a:rPr>
              <a:t>Mark Weiser </a:t>
            </a:r>
          </a:p>
          <a:p>
            <a:endParaRPr lang="en-US" altLang="en-US" dirty="0">
              <a:latin typeface="+mj-lt"/>
            </a:endParaRPr>
          </a:p>
          <a:p>
            <a:r>
              <a:rPr lang="en-US" altLang="en-US" dirty="0">
                <a:latin typeface="+mj-lt"/>
              </a:rPr>
              <a:t>“We need to increase the applications deployed to books written ratio in sensor networks”</a:t>
            </a:r>
          </a:p>
          <a:p>
            <a:pPr lvl="1"/>
            <a:r>
              <a:rPr lang="en-US" altLang="en-US" dirty="0">
                <a:latin typeface="+mj-lt"/>
              </a:rPr>
              <a:t>Deborah Estrin </a:t>
            </a:r>
          </a:p>
          <a:p>
            <a:endParaRPr lang="en-US" altLang="en-US" dirty="0">
              <a:latin typeface="+mj-lt"/>
            </a:endParaRPr>
          </a:p>
          <a:p>
            <a:r>
              <a:rPr lang="en-US" altLang="en-US" dirty="0">
                <a:latin typeface="+mj-lt"/>
              </a:rPr>
              <a:t>“In the future, increasing proportion of computer science research will be application-driven”</a:t>
            </a:r>
          </a:p>
          <a:p>
            <a:pPr lvl="1"/>
            <a:r>
              <a:rPr lang="en-US" altLang="en-US" dirty="0">
                <a:latin typeface="+mj-lt"/>
              </a:rPr>
              <a:t>Eric Brewer and Mike Franklin </a:t>
            </a:r>
          </a:p>
        </p:txBody>
      </p:sp>
    </p:spTree>
    <p:extLst>
      <p:ext uri="{BB962C8B-B14F-4D97-AF65-F5344CB8AC3E}">
        <p14:creationId xmlns:p14="http://schemas.microsoft.com/office/powerpoint/2010/main" val="4130142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6"/>
            <a:ext cx="11126973" cy="3129145"/>
          </a:xfrm>
        </p:spPr>
        <p:txBody>
          <a:bodyPr>
            <a:normAutofit/>
          </a:bodyPr>
          <a:lstStyle/>
          <a:p>
            <a:r>
              <a:rPr lang="en-US" dirty="0">
                <a:latin typeface="+mj-lt"/>
              </a:rPr>
              <a:t>Administrative and other information</a:t>
            </a:r>
          </a:p>
          <a:p>
            <a:r>
              <a:rPr lang="en-US" dirty="0">
                <a:latin typeface="+mj-lt"/>
              </a:rPr>
              <a:t>Ubiquitous computing visions</a:t>
            </a:r>
          </a:p>
          <a:p>
            <a:r>
              <a:rPr lang="en-US" dirty="0">
                <a:latin typeface="+mj-lt"/>
              </a:rPr>
              <a:t>Picking problems for the project?</a:t>
            </a:r>
          </a:p>
          <a:p>
            <a:r>
              <a:rPr lang="en-US" sz="3400" b="1" dirty="0">
                <a:latin typeface="+mj-lt"/>
              </a:rPr>
              <a:t>Reading summary for submission</a:t>
            </a:r>
          </a:p>
          <a:p>
            <a:endParaRPr lang="en-US" dirty="0">
              <a:solidFill>
                <a:schemeClr val="tx1">
                  <a:lumMod val="65000"/>
                  <a:lumOff val="35000"/>
                </a:schemeClr>
              </a:solidFill>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33</a:t>
            </a:fld>
            <a:endParaRPr lang="sv-SE" dirty="0"/>
          </a:p>
        </p:txBody>
      </p:sp>
      <p:sp>
        <p:nvSpPr>
          <p:cNvPr id="5" name="Title 4">
            <a:extLst>
              <a:ext uri="{FF2B5EF4-FFF2-40B4-BE49-F238E27FC236}">
                <a16:creationId xmlns:a16="http://schemas.microsoft.com/office/drawing/2014/main" id="{2C76E436-3E5D-402C-A098-5E0663D665B2}"/>
              </a:ext>
            </a:extLst>
          </p:cNvPr>
          <p:cNvSpPr>
            <a:spLocks noGrp="1"/>
          </p:cNvSpPr>
          <p:nvPr>
            <p:ph type="title"/>
          </p:nvPr>
        </p:nvSpPr>
        <p:spPr/>
        <p:txBody>
          <a:bodyPr>
            <a:normAutofit/>
          </a:bodyPr>
          <a:lstStyle/>
          <a:p>
            <a:r>
              <a:rPr lang="en-GB" dirty="0">
                <a:latin typeface="+mn-lt"/>
              </a:rPr>
              <a:t>Roadmap of the presentation</a:t>
            </a:r>
            <a:endParaRPr lang="en-SE" dirty="0">
              <a:latin typeface="+mn-lt"/>
            </a:endParaRPr>
          </a:p>
        </p:txBody>
      </p:sp>
      <p:sp>
        <p:nvSpPr>
          <p:cNvPr id="2" name="Footer Placeholder 1">
            <a:extLst>
              <a:ext uri="{FF2B5EF4-FFF2-40B4-BE49-F238E27FC236}">
                <a16:creationId xmlns:a16="http://schemas.microsoft.com/office/drawing/2014/main" id="{8033D91F-4776-4A34-B50C-F59B1B5954D2}"/>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558391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061" y="252321"/>
            <a:ext cx="8303799" cy="1325563"/>
          </a:xfrm>
        </p:spPr>
        <p:txBody>
          <a:bodyPr>
            <a:noAutofit/>
          </a:bodyPr>
          <a:lstStyle/>
          <a:p>
            <a:r>
              <a:rPr lang="en-US" dirty="0">
                <a:latin typeface="+mn-lt"/>
              </a:rPr>
              <a:t>Next week?</a:t>
            </a:r>
          </a:p>
        </p:txBody>
      </p:sp>
      <p:sp>
        <p:nvSpPr>
          <p:cNvPr id="3" name="Content Placeholder 2"/>
          <p:cNvSpPr>
            <a:spLocks noGrp="1"/>
          </p:cNvSpPr>
          <p:nvPr>
            <p:ph idx="1"/>
          </p:nvPr>
        </p:nvSpPr>
        <p:spPr>
          <a:xfrm>
            <a:off x="689061" y="1655892"/>
            <a:ext cx="10802772" cy="4249717"/>
          </a:xfrm>
        </p:spPr>
        <p:txBody>
          <a:bodyPr>
            <a:normAutofit/>
          </a:bodyPr>
          <a:lstStyle/>
          <a:p>
            <a:r>
              <a:rPr lang="en-US" dirty="0">
                <a:latin typeface="+mj-lt"/>
              </a:rPr>
              <a:t>We cover basics of wireless communication on IoT devices and platforms</a:t>
            </a:r>
          </a:p>
          <a:p>
            <a:pPr lvl="1"/>
            <a:endParaRPr lang="en-US" dirty="0">
              <a:latin typeface="+mj-lt"/>
            </a:endParaRPr>
          </a:p>
          <a:p>
            <a:r>
              <a:rPr lang="en-US" dirty="0">
                <a:latin typeface="+mj-lt"/>
              </a:rPr>
              <a:t>Paper summary due to be submitted (end-of-week):</a:t>
            </a:r>
          </a:p>
          <a:p>
            <a:pPr lvl="1"/>
            <a:r>
              <a:rPr lang="en-US" dirty="0">
                <a:latin typeface="+mj-lt"/>
              </a:rPr>
              <a:t>The computer for 21</a:t>
            </a:r>
            <a:r>
              <a:rPr lang="en-US" baseline="30000" dirty="0">
                <a:latin typeface="+mj-lt"/>
              </a:rPr>
              <a:t>st</a:t>
            </a:r>
            <a:r>
              <a:rPr lang="en-US" dirty="0">
                <a:latin typeface="+mj-lt"/>
              </a:rPr>
              <a:t> Century, Scientific American, 1991</a:t>
            </a:r>
          </a:p>
          <a:p>
            <a:pPr lvl="1"/>
            <a:r>
              <a:rPr lang="en-SG" dirty="0">
                <a:latin typeface="+mj-lt"/>
              </a:rPr>
              <a:t>Next Century Challenges: Mobile Networking for “Smart Dust” , </a:t>
            </a:r>
            <a:r>
              <a:rPr lang="en-SG" dirty="0" err="1">
                <a:latin typeface="+mj-lt"/>
              </a:rPr>
              <a:t>Mobicom</a:t>
            </a:r>
            <a:r>
              <a:rPr lang="en-SG" dirty="0">
                <a:latin typeface="+mj-lt"/>
              </a:rPr>
              <a:t> 1999</a:t>
            </a: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Tree>
    <p:extLst>
      <p:ext uri="{BB962C8B-B14F-4D97-AF65-F5344CB8AC3E}">
        <p14:creationId xmlns:p14="http://schemas.microsoft.com/office/powerpoint/2010/main" val="353535089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232" y="1928769"/>
            <a:ext cx="11091536" cy="1685229"/>
          </a:xfrm>
        </p:spPr>
        <p:txBody>
          <a:bodyPr>
            <a:normAutofit/>
          </a:bodyPr>
          <a:lstStyle/>
          <a:p>
            <a:br>
              <a:rPr lang="en-GB" sz="4800" u="none" strike="noStrike" dirty="0">
                <a:effectLst/>
              </a:rPr>
            </a:br>
            <a:r>
              <a:rPr lang="en-GB" sz="4800" u="none" strike="noStrike" dirty="0">
                <a:effectLst/>
              </a:rPr>
              <a:t>CS 6204 - Advanced Topics in Networking </a:t>
            </a:r>
            <a:endParaRPr lang="en-US" sz="16600" dirty="0"/>
          </a:p>
        </p:txBody>
      </p:sp>
      <p:sp>
        <p:nvSpPr>
          <p:cNvPr id="3" name="Subtitle 2"/>
          <p:cNvSpPr>
            <a:spLocks noGrp="1"/>
          </p:cNvSpPr>
          <p:nvPr>
            <p:ph type="subTitle" idx="1"/>
          </p:nvPr>
        </p:nvSpPr>
        <p:spPr>
          <a:xfrm>
            <a:off x="1524000" y="3947050"/>
            <a:ext cx="9144000" cy="1743197"/>
          </a:xfrm>
        </p:spPr>
        <p:txBody>
          <a:bodyPr>
            <a:normAutofit fontScale="92500" lnSpcReduction="20000"/>
          </a:bodyPr>
          <a:lstStyle/>
          <a:p>
            <a:r>
              <a:rPr lang="en-US" sz="3900" b="1" dirty="0">
                <a:latin typeface="+mj-lt"/>
              </a:rPr>
              <a:t>Ambuj Varshney</a:t>
            </a:r>
          </a:p>
          <a:p>
            <a:r>
              <a:rPr lang="en-US" sz="2600" dirty="0" err="1">
                <a:latin typeface="+mj-lt"/>
              </a:rPr>
              <a:t>ambujv@nus.edu.sg</a:t>
            </a:r>
            <a:endParaRPr lang="en-US" sz="2600" dirty="0">
              <a:latin typeface="+mj-lt"/>
            </a:endParaRPr>
          </a:p>
          <a:p>
            <a:r>
              <a:rPr lang="en-US" sz="2600" dirty="0">
                <a:latin typeface="+mj-lt"/>
              </a:rPr>
              <a:t>http://ambuj.se</a:t>
            </a: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35</a:t>
            </a:fld>
            <a:endParaRPr lang="sv-SE"/>
          </a:p>
        </p:txBody>
      </p:sp>
    </p:spTree>
    <p:extLst>
      <p:ext uri="{BB962C8B-B14F-4D97-AF65-F5344CB8AC3E}">
        <p14:creationId xmlns:p14="http://schemas.microsoft.com/office/powerpoint/2010/main" val="2864482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27" y="1826714"/>
            <a:ext cx="11359473" cy="3533442"/>
          </a:xfrm>
        </p:spPr>
        <p:txBody>
          <a:bodyPr>
            <a:normAutofit/>
          </a:bodyPr>
          <a:lstStyle/>
          <a:p>
            <a:pPr marL="0" indent="0">
              <a:buNone/>
            </a:pPr>
            <a:r>
              <a:rPr lang="en-US" sz="3200" dirty="0">
                <a:latin typeface="+mj-lt"/>
              </a:rPr>
              <a:t>This is graduate level course (mostly PhD students)</a:t>
            </a:r>
          </a:p>
          <a:p>
            <a:pPr lvl="1"/>
            <a:r>
              <a:rPr lang="en-US" sz="2800" dirty="0">
                <a:latin typeface="+mj-lt"/>
              </a:rPr>
              <a:t>No exam in this course!</a:t>
            </a:r>
          </a:p>
          <a:p>
            <a:pPr lvl="1"/>
            <a:r>
              <a:rPr lang="en-US" sz="2800" dirty="0">
                <a:latin typeface="+mj-lt"/>
              </a:rPr>
              <a:t>Weekly (or bi-weekly sometimes) paper summaries</a:t>
            </a:r>
          </a:p>
          <a:p>
            <a:pPr lvl="1"/>
            <a:r>
              <a:rPr lang="en-US" sz="2800" dirty="0">
                <a:latin typeface="+mj-lt"/>
              </a:rPr>
              <a:t>Class presentations of research papers</a:t>
            </a:r>
          </a:p>
          <a:p>
            <a:pPr lvl="1"/>
            <a:r>
              <a:rPr lang="en-US" sz="2800" dirty="0">
                <a:latin typeface="+mj-lt"/>
              </a:rPr>
              <a:t>Small class project (Individually or can be done in small team)</a:t>
            </a:r>
          </a:p>
          <a:p>
            <a:r>
              <a:rPr lang="en-US" dirty="0">
                <a:latin typeface="+mj-lt"/>
              </a:rPr>
              <a:t>Some lectures may be held over zoom; October [Travelling]</a:t>
            </a:r>
          </a:p>
          <a:p>
            <a:pPr lvl="1"/>
            <a:endParaRPr lang="en-US" sz="2800" dirty="0">
              <a:latin typeface="+mj-lt"/>
            </a:endParaRPr>
          </a:p>
          <a:p>
            <a:pPr lvl="1"/>
            <a:endParaRPr lang="en-US" sz="2800"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7" name="Title 4">
            <a:extLst>
              <a:ext uri="{FF2B5EF4-FFF2-40B4-BE49-F238E27FC236}">
                <a16:creationId xmlns:a16="http://schemas.microsoft.com/office/drawing/2014/main" id="{5B5CFCB7-0DF4-5815-A03D-0E319E2B922C}"/>
              </a:ext>
            </a:extLst>
          </p:cNvPr>
          <p:cNvSpPr>
            <a:spLocks noGrp="1"/>
          </p:cNvSpPr>
          <p:nvPr>
            <p:ph type="title"/>
          </p:nvPr>
        </p:nvSpPr>
        <p:spPr>
          <a:xfrm>
            <a:off x="838200" y="365125"/>
            <a:ext cx="10515600" cy="1325563"/>
          </a:xfrm>
        </p:spPr>
        <p:txBody>
          <a:bodyPr>
            <a:normAutofit/>
          </a:bodyPr>
          <a:lstStyle/>
          <a:p>
            <a:r>
              <a:rPr lang="en-GB" dirty="0">
                <a:latin typeface="+mn-lt"/>
              </a:rPr>
              <a:t>General course information</a:t>
            </a:r>
            <a:endParaRPr lang="en-SE" dirty="0">
              <a:latin typeface="+mn-lt"/>
            </a:endParaRPr>
          </a:p>
        </p:txBody>
      </p:sp>
    </p:spTree>
    <p:extLst>
      <p:ext uri="{BB962C8B-B14F-4D97-AF65-F5344CB8AC3E}">
        <p14:creationId xmlns:p14="http://schemas.microsoft.com/office/powerpoint/2010/main" val="2476985224"/>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920"/>
            <a:ext cx="10973430" cy="4157568"/>
          </a:xfrm>
        </p:spPr>
        <p:txBody>
          <a:bodyPr>
            <a:normAutofit/>
          </a:bodyPr>
          <a:lstStyle/>
          <a:p>
            <a:r>
              <a:rPr lang="en-US" dirty="0">
                <a:latin typeface="+mj-lt"/>
              </a:rPr>
              <a:t>Structure of the course:</a:t>
            </a:r>
          </a:p>
          <a:p>
            <a:pPr lvl="1"/>
            <a:r>
              <a:rPr lang="en-US" dirty="0">
                <a:latin typeface="+mj-lt"/>
              </a:rPr>
              <a:t>Initial phase (led by instructor): Foundations of internet of things</a:t>
            </a:r>
          </a:p>
          <a:p>
            <a:pPr lvl="1"/>
            <a:r>
              <a:rPr lang="en-US" dirty="0">
                <a:latin typeface="+mj-lt"/>
              </a:rPr>
              <a:t>Middle phase (led by the students) : student presentations, drafting of the project problem statement, invited lectures from academia and industry</a:t>
            </a:r>
          </a:p>
          <a:p>
            <a:pPr lvl="1"/>
            <a:r>
              <a:rPr lang="en-US" dirty="0">
                <a:latin typeface="+mj-lt"/>
              </a:rPr>
              <a:t>Last phase (led by students): project execution and presentation</a:t>
            </a:r>
          </a:p>
          <a:p>
            <a:r>
              <a:rPr lang="en-US" dirty="0">
                <a:latin typeface="+mj-lt"/>
              </a:rPr>
              <a:t>Initial phase: End of </a:t>
            </a:r>
            <a:r>
              <a:rPr lang="en-US" dirty="0" err="1">
                <a:latin typeface="+mj-lt"/>
              </a:rPr>
              <a:t>september</a:t>
            </a:r>
            <a:endParaRPr lang="en-US" dirty="0">
              <a:latin typeface="+mj-lt"/>
            </a:endParaRPr>
          </a:p>
          <a:p>
            <a:r>
              <a:rPr lang="en-US" dirty="0">
                <a:latin typeface="+mj-lt"/>
              </a:rPr>
              <a:t>Middle/Last phase: October onwards</a:t>
            </a:r>
          </a:p>
          <a:p>
            <a:endParaRPr lang="en-US" b="1" dirty="0">
              <a:latin typeface="+mj-lt"/>
            </a:endParaRPr>
          </a:p>
          <a:p>
            <a:r>
              <a:rPr lang="en-US" b="1" dirty="0">
                <a:latin typeface="+mj-lt"/>
              </a:rPr>
              <a:t>Project problem statement ready by the beginning of October</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16C12AA7-6E57-DD7A-8610-C19AD0D02488}"/>
              </a:ext>
            </a:extLst>
          </p:cNvPr>
          <p:cNvSpPr>
            <a:spLocks noGrp="1"/>
          </p:cNvSpPr>
          <p:nvPr>
            <p:ph type="title"/>
          </p:nvPr>
        </p:nvSpPr>
        <p:spPr>
          <a:xfrm>
            <a:off x="838200" y="365125"/>
            <a:ext cx="10515600" cy="1325563"/>
          </a:xfrm>
        </p:spPr>
        <p:txBody>
          <a:bodyPr>
            <a:normAutofit/>
          </a:bodyPr>
          <a:lstStyle/>
          <a:p>
            <a:r>
              <a:rPr lang="en-GB" dirty="0">
                <a:latin typeface="+mn-lt"/>
              </a:rPr>
              <a:t>General course information</a:t>
            </a:r>
            <a:endParaRPr lang="en-SE" dirty="0">
              <a:latin typeface="+mn-lt"/>
            </a:endParaRPr>
          </a:p>
        </p:txBody>
      </p:sp>
    </p:spTree>
    <p:extLst>
      <p:ext uri="{BB962C8B-B14F-4D97-AF65-F5344CB8AC3E}">
        <p14:creationId xmlns:p14="http://schemas.microsoft.com/office/powerpoint/2010/main" val="368957935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407" y="259327"/>
            <a:ext cx="11995139" cy="1325563"/>
          </a:xfrm>
        </p:spPr>
        <p:txBody>
          <a:bodyPr>
            <a:noAutofit/>
          </a:bodyPr>
          <a:lstStyle/>
          <a:p>
            <a:r>
              <a:rPr lang="en-US" dirty="0">
                <a:latin typeface="+mn-lt"/>
              </a:rPr>
              <a:t>Research topics for student led seminars</a:t>
            </a:r>
          </a:p>
        </p:txBody>
      </p:sp>
      <p:sp>
        <p:nvSpPr>
          <p:cNvPr id="3" name="Content Placeholder 2"/>
          <p:cNvSpPr>
            <a:spLocks noGrp="1"/>
          </p:cNvSpPr>
          <p:nvPr>
            <p:ph idx="1"/>
          </p:nvPr>
        </p:nvSpPr>
        <p:spPr>
          <a:xfrm>
            <a:off x="267407" y="1531943"/>
            <a:ext cx="11657186" cy="4633846"/>
          </a:xfrm>
        </p:spPr>
        <p:txBody>
          <a:bodyPr>
            <a:normAutofit/>
          </a:bodyPr>
          <a:lstStyle/>
          <a:p>
            <a:r>
              <a:rPr lang="en-US" dirty="0">
                <a:latin typeface="+mj-lt"/>
              </a:rPr>
              <a:t>Research topics that could be of interest for discussion:</a:t>
            </a:r>
          </a:p>
          <a:p>
            <a:pPr lvl="1"/>
            <a:r>
              <a:rPr lang="en-US" dirty="0">
                <a:latin typeface="+mj-lt"/>
              </a:rPr>
              <a:t>Vision papers [This week]</a:t>
            </a:r>
          </a:p>
          <a:p>
            <a:pPr lvl="1"/>
            <a:r>
              <a:rPr lang="en-US" dirty="0">
                <a:latin typeface="+mj-lt"/>
              </a:rPr>
              <a:t>Classic sensor network and recent IoT deployments</a:t>
            </a:r>
          </a:p>
          <a:p>
            <a:pPr lvl="1"/>
            <a:r>
              <a:rPr lang="en-US" dirty="0">
                <a:latin typeface="+mj-lt"/>
              </a:rPr>
              <a:t>Low-power, Long-range wireless networks [E.g. LoRa]</a:t>
            </a:r>
          </a:p>
          <a:p>
            <a:pPr lvl="1"/>
            <a:r>
              <a:rPr lang="en-US" dirty="0">
                <a:latin typeface="+mj-lt"/>
              </a:rPr>
              <a:t>Wireless standards for IoT [ZigBee, BLE, </a:t>
            </a:r>
            <a:r>
              <a:rPr lang="en-US" dirty="0" err="1">
                <a:latin typeface="+mj-lt"/>
              </a:rPr>
              <a:t>WiFi</a:t>
            </a:r>
            <a:r>
              <a:rPr lang="en-US" dirty="0">
                <a:latin typeface="+mj-lt"/>
              </a:rPr>
              <a:t>]</a:t>
            </a:r>
          </a:p>
          <a:p>
            <a:pPr lvl="1"/>
            <a:r>
              <a:rPr lang="en-US" dirty="0">
                <a:latin typeface="+mj-lt"/>
              </a:rPr>
              <a:t>Backscatter and energy harvesting</a:t>
            </a:r>
          </a:p>
          <a:p>
            <a:pPr lvl="1"/>
            <a:r>
              <a:rPr lang="en-US" dirty="0">
                <a:latin typeface="+mj-lt"/>
              </a:rPr>
              <a:t>Other emerging wireless technologies for IoT [</a:t>
            </a:r>
            <a:r>
              <a:rPr lang="en-US" dirty="0" err="1">
                <a:latin typeface="+mj-lt"/>
              </a:rPr>
              <a:t>LiFi</a:t>
            </a:r>
            <a:r>
              <a:rPr lang="en-US" dirty="0">
                <a:latin typeface="+mj-lt"/>
              </a:rPr>
              <a:t>, Acoustic]</a:t>
            </a:r>
          </a:p>
          <a:p>
            <a:pPr lvl="1"/>
            <a:r>
              <a:rPr lang="en-US" dirty="0">
                <a:latin typeface="+mj-lt"/>
              </a:rPr>
              <a:t>Security and operating systems for IoT</a:t>
            </a:r>
          </a:p>
          <a:p>
            <a:pPr lvl="1"/>
            <a:r>
              <a:rPr lang="en-US" dirty="0">
                <a:latin typeface="+mj-lt"/>
              </a:rPr>
              <a:t>Novel applications</a:t>
            </a:r>
          </a:p>
          <a:p>
            <a:pPr lvl="1"/>
            <a:r>
              <a:rPr lang="en-US" dirty="0">
                <a:latin typeface="+mj-lt"/>
              </a:rPr>
              <a:t>Others?</a:t>
            </a:r>
          </a:p>
          <a:p>
            <a:pPr marL="457200" lvl="1"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6</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1759756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41" y="365125"/>
            <a:ext cx="12218338" cy="1325563"/>
          </a:xfrm>
        </p:spPr>
        <p:txBody>
          <a:bodyPr>
            <a:noAutofit/>
          </a:bodyPr>
          <a:lstStyle/>
          <a:p>
            <a:r>
              <a:rPr lang="en-US" dirty="0">
                <a:latin typeface="+mn-lt"/>
              </a:rPr>
              <a:t>Example [Applications and deployments]: </a:t>
            </a:r>
            <a:r>
              <a:rPr lang="en-US" dirty="0" err="1">
                <a:latin typeface="+mn-lt"/>
              </a:rPr>
              <a:t>Farmbeats</a:t>
            </a:r>
            <a:r>
              <a:rPr lang="en-US" dirty="0">
                <a:latin typeface="+mn-lt"/>
              </a:rPr>
              <a:t> </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7</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7" name="FarmBeats tracks soil, moisture data 24_7.mp4" descr="FarmBeats tracks soil, moisture data 24_7.mp4">
            <a:hlinkClick r:id="" action="ppaction://media"/>
            <a:extLst>
              <a:ext uri="{FF2B5EF4-FFF2-40B4-BE49-F238E27FC236}">
                <a16:creationId xmlns:a16="http://schemas.microsoft.com/office/drawing/2014/main" id="{1DD10E49-D119-F0D7-6229-FB99C6ED5C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70632" y="1474682"/>
            <a:ext cx="8537249" cy="4802203"/>
          </a:xfrm>
          <a:prstGeom prst="rect">
            <a:avLst/>
          </a:prstGeom>
        </p:spPr>
      </p:pic>
    </p:spTree>
    <p:extLst>
      <p:ext uri="{BB962C8B-B14F-4D97-AF65-F5344CB8AC3E}">
        <p14:creationId xmlns:p14="http://schemas.microsoft.com/office/powerpoint/2010/main" val="4705372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7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41" y="365125"/>
            <a:ext cx="11995139" cy="1325563"/>
          </a:xfrm>
        </p:spPr>
        <p:txBody>
          <a:bodyPr>
            <a:noAutofit/>
          </a:bodyPr>
          <a:lstStyle/>
          <a:p>
            <a:r>
              <a:rPr lang="en-US" dirty="0">
                <a:latin typeface="+mn-lt"/>
              </a:rPr>
              <a:t>Example [Emerging communication]: Light sensing </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8</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3" name="Human Sensing Using Visible Light Communication (MobiCom 2015).mp4" descr="Human Sensing Using Visible Light Communication (MobiCom 2015).mp4">
            <a:hlinkClick r:id="" action="ppaction://media"/>
            <a:extLst>
              <a:ext uri="{FF2B5EF4-FFF2-40B4-BE49-F238E27FC236}">
                <a16:creationId xmlns:a16="http://schemas.microsoft.com/office/drawing/2014/main" id="{05F0F391-BF3D-920C-4AE2-E4788F6CE2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7340" y="1469877"/>
            <a:ext cx="7877320" cy="4430993"/>
          </a:xfrm>
          <a:prstGeom prst="rect">
            <a:avLst/>
          </a:prstGeom>
        </p:spPr>
      </p:pic>
    </p:spTree>
    <p:extLst>
      <p:ext uri="{BB962C8B-B14F-4D97-AF65-F5344CB8AC3E}">
        <p14:creationId xmlns:p14="http://schemas.microsoft.com/office/powerpoint/2010/main" val="146536241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41" y="365125"/>
            <a:ext cx="11995139" cy="1325563"/>
          </a:xfrm>
        </p:spPr>
        <p:txBody>
          <a:bodyPr>
            <a:noAutofit/>
          </a:bodyPr>
          <a:lstStyle/>
          <a:p>
            <a:r>
              <a:rPr lang="en-US" dirty="0">
                <a:latin typeface="+mn-lt"/>
              </a:rPr>
              <a:t>Example [Applications]: Battery-free Gameboy</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9</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4" name="Battery-free GameBoy.mp4" descr="Battery-free GameBoy.mp4">
            <a:hlinkClick r:id="" action="ppaction://media"/>
            <a:extLst>
              <a:ext uri="{FF2B5EF4-FFF2-40B4-BE49-F238E27FC236}">
                <a16:creationId xmlns:a16="http://schemas.microsoft.com/office/drawing/2014/main" id="{356FCC4C-8C49-C87B-AD4C-9862E13F22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3623" y="1323948"/>
            <a:ext cx="8444753" cy="4750174"/>
          </a:xfrm>
          <a:prstGeom prst="rect">
            <a:avLst/>
          </a:prstGeom>
        </p:spPr>
      </p:pic>
    </p:spTree>
    <p:extLst>
      <p:ext uri="{BB962C8B-B14F-4D97-AF65-F5344CB8AC3E}">
        <p14:creationId xmlns:p14="http://schemas.microsoft.com/office/powerpoint/2010/main" val="223483034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10.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2.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13.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1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5.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6.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7.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8.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1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20.xml><?xml version="1.0" encoding="utf-8"?>
<p:tagLst xmlns:a="http://schemas.openxmlformats.org/drawingml/2006/main" xmlns:r="http://schemas.openxmlformats.org/officeDocument/2006/relationships" xmlns:p="http://schemas.openxmlformats.org/presentationml/2006/main">
  <p:tag name="DVSHAPEID" val="wjLg3rXyo06am4hmVxUpWc"/>
</p:tagLst>
</file>

<file path=ppt/tags/tag21.xml><?xml version="1.0" encoding="utf-8"?>
<p:tagLst xmlns:a="http://schemas.openxmlformats.org/drawingml/2006/main" xmlns:r="http://schemas.openxmlformats.org/officeDocument/2006/relationships" xmlns:p="http://schemas.openxmlformats.org/presentationml/2006/main">
  <p:tag name="DVSHAPEID" val="CDFZc5OQ3cVQ4XfPRdak5h"/>
</p:tagLst>
</file>

<file path=ppt/tags/tag22.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23.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25.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6.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7.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8.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30.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3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2.xml><?xml version="1.0" encoding="utf-8"?>
<p:tagLst xmlns:a="http://schemas.openxmlformats.org/drawingml/2006/main" xmlns:r="http://schemas.openxmlformats.org/officeDocument/2006/relationships" xmlns:p="http://schemas.openxmlformats.org/presentationml/2006/main">
  <p:tag name="DVSHAPEID" val="9zsUw6ZvbGoADlfgY5prpu"/>
</p:tagLst>
</file>

<file path=ppt/tags/tag4.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5.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6.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7.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8.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9.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33398</TotalTime>
  <Words>4213</Words>
  <Application>Microsoft Macintosh PowerPoint</Application>
  <PresentationFormat>Widescreen</PresentationFormat>
  <Paragraphs>350</Paragraphs>
  <Slides>35</Slides>
  <Notes>19</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Segoe UI Semilight</vt:lpstr>
      <vt:lpstr>Seravek</vt:lpstr>
      <vt:lpstr>Seravek Light</vt:lpstr>
      <vt:lpstr>Trebuchet MS</vt:lpstr>
      <vt:lpstr>Wingdings</vt:lpstr>
      <vt:lpstr>Office Theme</vt:lpstr>
      <vt:lpstr>Advanced Topics in Networking: Special Topics in Internet of Things</vt:lpstr>
      <vt:lpstr>Roadmap of the presentation</vt:lpstr>
      <vt:lpstr>General course information</vt:lpstr>
      <vt:lpstr>General course information</vt:lpstr>
      <vt:lpstr>General course information</vt:lpstr>
      <vt:lpstr>Research topics for student led seminars</vt:lpstr>
      <vt:lpstr>Example [Applications and deployments]: Farmbeats </vt:lpstr>
      <vt:lpstr>Example [Emerging communication]: Light sensing </vt:lpstr>
      <vt:lpstr>Example [Applications]: Battery-free Gameboy</vt:lpstr>
      <vt:lpstr>Dictionary definition of ubiquitous </vt:lpstr>
      <vt:lpstr>Roadmap of the presentation</vt:lpstr>
      <vt:lpstr>Mark Weiser vision of ubiquitous computing</vt:lpstr>
      <vt:lpstr>Mark Weiser vision of ubiquitous computing</vt:lpstr>
      <vt:lpstr>Mark Weiser vision of ubiquitous computing</vt:lpstr>
      <vt:lpstr>Mark Weiser vision of ubiquitous computing</vt:lpstr>
      <vt:lpstr>Mark Weiser vision of ubiquitous computing</vt:lpstr>
      <vt:lpstr>Mark Weiser vision of ubiquitous computing</vt:lpstr>
      <vt:lpstr>IoT covers a host of topics in computer sciences</vt:lpstr>
      <vt:lpstr>IC transistor count doubles every two years</vt:lpstr>
      <vt:lpstr>MEMS Accelerometers: Rapidly falling price and power</vt:lpstr>
      <vt:lpstr>Trillion embedded devices will be deployed soon</vt:lpstr>
      <vt:lpstr>Smart dust</vt:lpstr>
      <vt:lpstr>First generation of smart dust: Micro motes</vt:lpstr>
      <vt:lpstr>Wireless Sensor Networks (1998 –onwards) </vt:lpstr>
      <vt:lpstr>Where are we right now?</vt:lpstr>
      <vt:lpstr>WilIoT: battery-free, bluetooth, stickers</vt:lpstr>
      <vt:lpstr>Readings for next week: Vision paper</vt:lpstr>
      <vt:lpstr>Roadmap of the presentation</vt:lpstr>
      <vt:lpstr>Course project discussion</vt:lpstr>
      <vt:lpstr>PowerPoint Presentation</vt:lpstr>
      <vt:lpstr>PowerPoint Presentation</vt:lpstr>
      <vt:lpstr>PowerPoint Presentation</vt:lpstr>
      <vt:lpstr>Roadmap of the presentation</vt:lpstr>
      <vt:lpstr>Next week?</vt:lpstr>
      <vt:lpstr> CS 6204 - Advanced Topics in Networking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921</cp:revision>
  <dcterms:created xsi:type="dcterms:W3CDTF">2020-02-17T19:00:36Z</dcterms:created>
  <dcterms:modified xsi:type="dcterms:W3CDTF">2022-09-15T02:29:04Z</dcterms:modified>
</cp:coreProperties>
</file>